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8AF0-C5E2-400A-A933-2FC14926E2E4}" type="datetimeFigureOut">
              <a:rPr lang="en-IE" smtClean="0"/>
              <a:t>19/11/2017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13C9-654C-49B0-A87B-FB43FD8E802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92934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8AF0-C5E2-400A-A933-2FC14926E2E4}" type="datetimeFigureOut">
              <a:rPr lang="en-IE" smtClean="0"/>
              <a:t>19/11/2017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13C9-654C-49B0-A87B-FB43FD8E802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844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8AF0-C5E2-400A-A933-2FC14926E2E4}" type="datetimeFigureOut">
              <a:rPr lang="en-IE" smtClean="0"/>
              <a:t>19/11/2017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13C9-654C-49B0-A87B-FB43FD8E802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2504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8AF0-C5E2-400A-A933-2FC14926E2E4}" type="datetimeFigureOut">
              <a:rPr lang="en-IE" smtClean="0"/>
              <a:t>19/11/2017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13C9-654C-49B0-A87B-FB43FD8E802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8705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8AF0-C5E2-400A-A933-2FC14926E2E4}" type="datetimeFigureOut">
              <a:rPr lang="en-IE" smtClean="0"/>
              <a:t>19/11/2017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13C9-654C-49B0-A87B-FB43FD8E802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37293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8AF0-C5E2-400A-A933-2FC14926E2E4}" type="datetimeFigureOut">
              <a:rPr lang="en-IE" smtClean="0"/>
              <a:t>19/11/2017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13C9-654C-49B0-A87B-FB43FD8E802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27482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8AF0-C5E2-400A-A933-2FC14926E2E4}" type="datetimeFigureOut">
              <a:rPr lang="en-IE" smtClean="0"/>
              <a:t>19/11/2017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13C9-654C-49B0-A87B-FB43FD8E802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21261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8AF0-C5E2-400A-A933-2FC14926E2E4}" type="datetimeFigureOut">
              <a:rPr lang="en-IE" smtClean="0"/>
              <a:t>19/11/2017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13C9-654C-49B0-A87B-FB43FD8E802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6832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8AF0-C5E2-400A-A933-2FC14926E2E4}" type="datetimeFigureOut">
              <a:rPr lang="en-IE" smtClean="0"/>
              <a:t>19/11/2017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13C9-654C-49B0-A87B-FB43FD8E802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22546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8AF0-C5E2-400A-A933-2FC14926E2E4}" type="datetimeFigureOut">
              <a:rPr lang="en-IE" smtClean="0"/>
              <a:t>19/11/2017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13C9-654C-49B0-A87B-FB43FD8E802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1732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8AF0-C5E2-400A-A933-2FC14926E2E4}" type="datetimeFigureOut">
              <a:rPr lang="en-IE" smtClean="0"/>
              <a:t>19/11/2017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13C9-654C-49B0-A87B-FB43FD8E802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1864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48AF0-C5E2-400A-A933-2FC14926E2E4}" type="datetimeFigureOut">
              <a:rPr lang="en-IE" smtClean="0"/>
              <a:t>19/11/2017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F13C9-654C-49B0-A87B-FB43FD8E802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73003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unicas.i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05543" y="132851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>Leaving Cert Guidance </a:t>
            </a:r>
            <a:r>
              <a:rPr lang="en-IE" dirty="0" smtClean="0"/>
              <a:t/>
            </a:r>
            <a:br>
              <a:rPr lang="en-IE" dirty="0" smtClean="0"/>
            </a:br>
            <a:r>
              <a:rPr lang="en-IE" dirty="0"/>
              <a:t/>
            </a:r>
            <a:br>
              <a:rPr lang="en-IE" dirty="0"/>
            </a:br>
            <a:r>
              <a:rPr lang="en-IE" dirty="0" smtClean="0"/>
              <a:t>Studying in the UK – UCAS </a:t>
            </a:r>
            <a:br>
              <a:rPr lang="en-IE" dirty="0" smtClean="0"/>
            </a:br>
            <a:r>
              <a:rPr lang="en-IE" dirty="0" smtClean="0"/>
              <a:t>Studying in Europe - EUNICAS</a:t>
            </a:r>
            <a:br>
              <a:rPr lang="en-IE" dirty="0" smtClean="0"/>
            </a:b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842" y="3891193"/>
            <a:ext cx="7827001" cy="1607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348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771"/>
    </mc:Choice>
    <mc:Fallback>
      <p:transition spd="slow" advTm="377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8008"/>
            <a:ext cx="10515600" cy="1325563"/>
          </a:xfrm>
        </p:spPr>
        <p:txBody>
          <a:bodyPr/>
          <a:lstStyle/>
          <a:p>
            <a:r>
              <a:rPr lang="en-IE" dirty="0" smtClean="0"/>
              <a:t>Guidance - EUNICAS</a:t>
            </a:r>
            <a:endParaRPr lang="en-IE" dirty="0"/>
          </a:p>
        </p:txBody>
      </p:sp>
      <p:sp>
        <p:nvSpPr>
          <p:cNvPr id="4" name="TextBox 3"/>
          <p:cNvSpPr txBox="1"/>
          <p:nvPr/>
        </p:nvSpPr>
        <p:spPr>
          <a:xfrm>
            <a:off x="719667" y="1471265"/>
            <a:ext cx="4473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EUNICAS Application Process: </a:t>
            </a:r>
            <a:endParaRPr kumimoji="0" lang="en-I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299427" y="2675271"/>
            <a:ext cx="2438400" cy="18118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Applying to 3</a:t>
            </a:r>
            <a:r>
              <a:rPr kumimoji="0" lang="en-IE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rd</a:t>
            </a: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Level Colleges in Europe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71370" y="1929939"/>
            <a:ext cx="836022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D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Free or Low Fees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1" i="0" u="none" strike="noStrike" kern="1200" cap="none" spc="0" normalizeH="0" baseline="0" noProof="0" dirty="0" smtClean="0">
              <a:ln>
                <a:noFill/>
              </a:ln>
              <a:solidFill>
                <a:srgbClr val="002D62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The cost of attending many universities is often much lower than registering for an equivalent programme in Ireland or the UK.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dirty="0">
              <a:solidFill>
                <a:srgbClr val="545454"/>
              </a:solidFill>
              <a:latin typeface="Helvetica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There are no fees for UK and Irish students studying in the four Scandinavian countries, or Germany</a:t>
            </a: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dirty="0">
              <a:solidFill>
                <a:srgbClr val="545454"/>
              </a:solidFill>
              <a:latin typeface="Helvetica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In the Netherlands, fees are just over €2000 pa.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dirty="0">
              <a:solidFill>
                <a:srgbClr val="545454"/>
              </a:solidFill>
              <a:latin typeface="Helvetica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Fees are also low in Italy</a:t>
            </a:r>
            <a:r>
              <a:rPr kumimoji="0" lang="en-IE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b="1" dirty="0">
              <a:solidFill>
                <a:srgbClr val="545454"/>
              </a:solidFill>
              <a:latin typeface="Helvetica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In addition, where there are fees, some countries offer Tuition Fee Loans, which cover these fees, with generous repayment terms</a:t>
            </a: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. Other countries, subject to conditions, offer loans or grants to contribute to living expenses</a:t>
            </a:r>
            <a:r>
              <a:rPr kumimoji="0" lang="en-IE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. Irish students who are qualified for Maintenance Grants (SUSI) can take them with them, to public programmes in Continental Europe</a:t>
            </a: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.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srgbClr val="54545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8900" y="170093"/>
            <a:ext cx="3098800" cy="636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277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242"/>
    </mc:Choice>
    <mc:Fallback>
      <p:transition spd="slow" advTm="15242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8008"/>
            <a:ext cx="10515600" cy="1325563"/>
          </a:xfrm>
        </p:spPr>
        <p:txBody>
          <a:bodyPr/>
          <a:lstStyle/>
          <a:p>
            <a:r>
              <a:rPr lang="en-IE" dirty="0" smtClean="0"/>
              <a:t>Guidance - EUNICAS</a:t>
            </a:r>
            <a:endParaRPr lang="en-IE" dirty="0"/>
          </a:p>
        </p:txBody>
      </p:sp>
      <p:sp>
        <p:nvSpPr>
          <p:cNvPr id="4" name="TextBox 3"/>
          <p:cNvSpPr txBox="1"/>
          <p:nvPr/>
        </p:nvSpPr>
        <p:spPr>
          <a:xfrm>
            <a:off x="719667" y="1471265"/>
            <a:ext cx="4473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EUNICAS Application Process: </a:t>
            </a:r>
            <a:endParaRPr kumimoji="0" lang="en-I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299427" y="2675271"/>
            <a:ext cx="2438400" cy="18118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Applying to 3</a:t>
            </a:r>
            <a:r>
              <a:rPr kumimoji="0" lang="en-IE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rd</a:t>
            </a: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Level Colleges in Europe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39885" y="1932930"/>
            <a:ext cx="833301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D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Quality of the education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 smtClean="0">
              <a:ln>
                <a:noFill/>
              </a:ln>
              <a:solidFill>
                <a:srgbClr val="54545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>
                <a:solidFill>
                  <a:srgbClr val="545454"/>
                </a:solidFill>
                <a:latin typeface="Helvetica" panose="020B0604020202020204" pitchFamily="34" charset="0"/>
              </a:rPr>
              <a:t>P</a:t>
            </a:r>
            <a:r>
              <a:rPr kumimoji="0" lang="en-I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rogrammes</a:t>
            </a: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 are offered by some of </a:t>
            </a:r>
            <a:r>
              <a:rPr kumimoji="0" lang="en-IE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Europe’s leading Research Universities</a:t>
            </a: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 as well as some excellent Universities of Applied Sciences and University Colleges, which are career-oriented institutions.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 smtClean="0">
              <a:ln>
                <a:noFill/>
              </a:ln>
              <a:solidFill>
                <a:srgbClr val="54545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D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The experience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1" i="0" u="none" strike="noStrike" kern="1200" cap="none" spc="0" normalizeH="0" baseline="0" noProof="0" dirty="0" smtClean="0">
              <a:ln>
                <a:noFill/>
              </a:ln>
              <a:solidFill>
                <a:srgbClr val="002D62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Going to university, whether at home or abroad, isn't just about studying. By studying in another country, you will have a fantastic opportunity to experience a different culture and lifestyle, and acquire levels of self-confidence and self-knowledge which are unlikely to get at home.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dirty="0">
              <a:solidFill>
                <a:srgbClr val="545454"/>
              </a:solidFill>
              <a:latin typeface="Helvetica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If you are independent-minded, with a sense of adventure and a bit of initiative, studying abroad is a life-changing experience</a:t>
            </a: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.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srgbClr val="54545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8900" y="170093"/>
            <a:ext cx="3098800" cy="636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932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696"/>
    </mc:Choice>
    <mc:Fallback>
      <p:transition spd="slow" advTm="10696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8008"/>
            <a:ext cx="10515600" cy="1325563"/>
          </a:xfrm>
        </p:spPr>
        <p:txBody>
          <a:bodyPr/>
          <a:lstStyle/>
          <a:p>
            <a:r>
              <a:rPr lang="en-IE" dirty="0" smtClean="0"/>
              <a:t>Guidance - EUNICAS</a:t>
            </a:r>
            <a:endParaRPr lang="en-IE" dirty="0"/>
          </a:p>
        </p:txBody>
      </p:sp>
      <p:sp>
        <p:nvSpPr>
          <p:cNvPr id="4" name="TextBox 3"/>
          <p:cNvSpPr txBox="1"/>
          <p:nvPr/>
        </p:nvSpPr>
        <p:spPr>
          <a:xfrm>
            <a:off x="719667" y="1471265"/>
            <a:ext cx="5894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EUNICAS Application Process: Interested?</a:t>
            </a:r>
            <a:endParaRPr kumimoji="0" lang="en-I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299427" y="2675271"/>
            <a:ext cx="2438400" cy="18118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Applying to 3</a:t>
            </a:r>
            <a:r>
              <a:rPr kumimoji="0" lang="en-IE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rd</a:t>
            </a: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Level Colleges in Europe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06586" y="2824843"/>
            <a:ext cx="75766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Visit </a:t>
            </a: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2"/>
              </a:rPr>
              <a:t>www.eunicas.ie</a:t>
            </a: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and click on programmes.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you find a course you wish to apply for notify your counsellor who will advise.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8900" y="170093"/>
            <a:ext cx="3098800" cy="636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733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20"/>
    </mc:Choice>
    <mc:Fallback>
      <p:transition spd="slow" advTm="502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01700" y="158982"/>
            <a:ext cx="10515600" cy="1310590"/>
          </a:xfrm>
        </p:spPr>
        <p:txBody>
          <a:bodyPr/>
          <a:lstStyle/>
          <a:p>
            <a:r>
              <a:rPr lang="en-IE" dirty="0" smtClean="0"/>
              <a:t>UCAS</a:t>
            </a:r>
            <a:r>
              <a:rPr lang="en-IE" dirty="0"/>
              <a:t> </a:t>
            </a:r>
            <a:r>
              <a:rPr lang="en-IE" dirty="0" smtClean="0"/>
              <a:t>Key Points</a:t>
            </a:r>
            <a:br>
              <a:rPr lang="en-IE" dirty="0" smtClean="0"/>
            </a:b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8900" y="170093"/>
            <a:ext cx="3098800" cy="6365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01700" y="950148"/>
            <a:ext cx="10943060" cy="477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UK College application system covering England, Northern Ireland Wales and Scotland.</a:t>
            </a:r>
          </a:p>
          <a:p>
            <a:pPr lvl="0"/>
            <a:r>
              <a:rPr kumimoji="0" lang="en-I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lang="en-IE" dirty="0"/>
              <a:t> Universities and Colleges Admissions </a:t>
            </a:r>
            <a:r>
              <a:rPr lang="en-IE" dirty="0" smtClean="0"/>
              <a:t>Service</a:t>
            </a:r>
            <a:r>
              <a:rPr lang="en-IE" sz="2400" dirty="0">
                <a:solidFill>
                  <a:prstClr val="black"/>
                </a:solidFill>
                <a:latin typeface="Calibri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England - Maximum of £9,250 per year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Wales - Maximum of £9,000 per year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Northern Ireland – Maximum £3,925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Scotland – Part Fee / Free for ‘Irish/EU’ Citizens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en-I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(Funded by Students Awards Agency Scotland)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Grants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Irish awarded SUSI Maintenance Grants will follow you to Scotland!</a:t>
            </a:r>
            <a:endParaRPr kumimoji="0" lang="en-I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70414" y="5865520"/>
            <a:ext cx="585416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applying.  Apply to Scotland.</a:t>
            </a:r>
            <a:endParaRPr kumimoji="0" lang="en-IE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4571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002"/>
    </mc:Choice>
    <mc:Fallback>
      <p:transition spd="slow" advTm="1100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8008"/>
            <a:ext cx="10515600" cy="1325563"/>
          </a:xfrm>
        </p:spPr>
        <p:txBody>
          <a:bodyPr/>
          <a:lstStyle/>
          <a:p>
            <a:r>
              <a:rPr lang="en-IE" dirty="0"/>
              <a:t>UCAS Key Points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9667" y="1471265"/>
            <a:ext cx="3331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Sample Courses and Fees</a:t>
            </a:r>
            <a:endParaRPr kumimoji="0" lang="en-I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299427" y="2675271"/>
            <a:ext cx="2438400" cy="18118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Applying to 3</a:t>
            </a:r>
            <a:r>
              <a:rPr kumimoji="0" lang="en-IE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rd</a:t>
            </a: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Level Colleges in UK via UCAS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2" name="Straight Arrow Connector 11"/>
          <p:cNvCxnSpPr>
            <a:stCxn id="24" idx="6"/>
          </p:cNvCxnSpPr>
          <p:nvPr/>
        </p:nvCxnSpPr>
        <p:spPr>
          <a:xfrm flipV="1">
            <a:off x="2737827" y="2410287"/>
            <a:ext cx="3133378" cy="11709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4" idx="6"/>
          </p:cNvCxnSpPr>
          <p:nvPr/>
        </p:nvCxnSpPr>
        <p:spPr>
          <a:xfrm flipV="1">
            <a:off x="2737827" y="3284617"/>
            <a:ext cx="3133378" cy="296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24" idx="6"/>
          </p:cNvCxnSpPr>
          <p:nvPr/>
        </p:nvCxnSpPr>
        <p:spPr>
          <a:xfrm>
            <a:off x="2737827" y="3581205"/>
            <a:ext cx="3133378" cy="1001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4" idx="6"/>
          </p:cNvCxnSpPr>
          <p:nvPr/>
        </p:nvCxnSpPr>
        <p:spPr>
          <a:xfrm>
            <a:off x="2737827" y="3581205"/>
            <a:ext cx="3133378" cy="19076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6096000" y="209116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 </a:t>
            </a: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Diagnostic Radiography – Scotland (£2000 pa fees)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96000" y="309995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 </a:t>
            </a: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Dietetics – Ulster (£3999 pa fees)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96000" y="435035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 </a:t>
            </a: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Engineering – Wales (£9000 pa fees)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96000" y="541609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 </a:t>
            </a: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English and History – England (£9000 pa fees)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75847" y="6297165"/>
            <a:ext cx="4125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Courses noted are given as examples only.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8900" y="170093"/>
            <a:ext cx="3098800" cy="636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797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306"/>
    </mc:Choice>
    <mc:Fallback>
      <p:transition spd="slow" advTm="7306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01700" y="378738"/>
            <a:ext cx="10515600" cy="1325563"/>
          </a:xfrm>
        </p:spPr>
        <p:txBody>
          <a:bodyPr/>
          <a:lstStyle/>
          <a:p>
            <a:r>
              <a:rPr lang="en-IE" dirty="0" smtClean="0"/>
              <a:t>UCAS</a:t>
            </a:r>
            <a:r>
              <a:rPr lang="en-IE" dirty="0"/>
              <a:t> </a:t>
            </a:r>
            <a:r>
              <a:rPr lang="en-IE" dirty="0" smtClean="0"/>
              <a:t>Key Points</a:t>
            </a:r>
            <a:br>
              <a:rPr lang="en-IE" dirty="0" smtClean="0"/>
            </a:b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8900" y="170093"/>
            <a:ext cx="3098800" cy="6365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01700" y="1197429"/>
            <a:ext cx="1092018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 Dates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3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By 15</a:t>
            </a:r>
            <a:r>
              <a:rPr kumimoji="0" lang="en-IE" sz="24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</a:t>
            </a:r>
            <a:r>
              <a:rPr kumimoji="0" lang="en-I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January for most courses except: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 Oxford/Cambridge Courses and generally Medicine/Veterinary/Dentistry elsewhere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(Closed 15</a:t>
            </a:r>
            <a:r>
              <a:rPr kumimoji="0" lang="en-IE" sz="24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</a:t>
            </a:r>
            <a:r>
              <a:rPr kumimoji="0" lang="en-I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October)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Notification </a:t>
            </a:r>
            <a:r>
              <a:rPr kumimoji="0" lang="en-IE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3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31st March.  Accept 2nd May.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9839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953"/>
    </mc:Choice>
    <mc:Fallback>
      <p:transition spd="slow" advTm="6953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01700" y="378738"/>
            <a:ext cx="10515600" cy="1325563"/>
          </a:xfrm>
        </p:spPr>
        <p:txBody>
          <a:bodyPr/>
          <a:lstStyle/>
          <a:p>
            <a:r>
              <a:rPr lang="en-IE" dirty="0" smtClean="0"/>
              <a:t>UCAS</a:t>
            </a:r>
            <a:r>
              <a:rPr lang="en-IE" dirty="0"/>
              <a:t> </a:t>
            </a:r>
            <a:r>
              <a:rPr lang="en-IE" dirty="0" smtClean="0"/>
              <a:t>Key Points</a:t>
            </a:r>
            <a:br>
              <a:rPr lang="en-IE" dirty="0" smtClean="0"/>
            </a:b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8900" y="170093"/>
            <a:ext cx="3098800" cy="6365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01700" y="1197429"/>
            <a:ext cx="10920186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How many Courses can I apply for?</a:t>
            </a:r>
            <a:endParaRPr kumimoji="0" lang="en-IE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3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</a:t>
            </a:r>
            <a:endParaRPr kumimoji="0" lang="en-IE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3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Anything else?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You will need to write a detailed general personal statement about why you want to study the course.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Reference?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</a:t>
            </a:r>
            <a:r>
              <a:rPr kumimoji="0" lang="en-I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</a:t>
            </a:r>
            <a:endParaRPr kumimoji="0" lang="en-I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9079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97"/>
    </mc:Choice>
    <mc:Fallback>
      <p:transition spd="slow" advTm="5897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01700" y="378738"/>
            <a:ext cx="10515600" cy="1325563"/>
          </a:xfrm>
        </p:spPr>
        <p:txBody>
          <a:bodyPr/>
          <a:lstStyle/>
          <a:p>
            <a:r>
              <a:rPr lang="en-IE" dirty="0" smtClean="0"/>
              <a:t>UCAS</a:t>
            </a:r>
            <a:r>
              <a:rPr lang="en-IE" dirty="0"/>
              <a:t> </a:t>
            </a:r>
            <a:r>
              <a:rPr lang="en-IE" dirty="0" smtClean="0"/>
              <a:t>Key Points</a:t>
            </a:r>
            <a:br>
              <a:rPr lang="en-IE" dirty="0" smtClean="0"/>
            </a:b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8900" y="170093"/>
            <a:ext cx="3098800" cy="6365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01700" y="1409702"/>
            <a:ext cx="10936514" cy="76328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past Pres students studied abroad?</a:t>
            </a:r>
            <a:endParaRPr kumimoji="0" lang="en-IE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3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Yes.  Typically Radiography in Scotland.</a:t>
            </a:r>
            <a:endParaRPr kumimoji="0" lang="en-IE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3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Where and How do I apply?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Tell your guidance counsellor and he/she will assist you with the (lengthy) process of registration and application at www.ucas.com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Only Apply if after careful consideration.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Many students decide not to apply to UCAS for this reason.  The one or two that apply each year receive an offer and they generally accept it.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7053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594"/>
    </mc:Choice>
    <mc:Fallback>
      <p:transition spd="slow" advTm="16594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8008"/>
            <a:ext cx="10515600" cy="1325563"/>
          </a:xfrm>
        </p:spPr>
        <p:txBody>
          <a:bodyPr/>
          <a:lstStyle/>
          <a:p>
            <a:r>
              <a:rPr lang="en-IE" dirty="0" smtClean="0"/>
              <a:t>Guidance – E UNI C A S</a:t>
            </a:r>
            <a:endParaRPr lang="en-IE" dirty="0"/>
          </a:p>
        </p:txBody>
      </p:sp>
      <p:sp>
        <p:nvSpPr>
          <p:cNvPr id="4" name="TextBox 3"/>
          <p:cNvSpPr txBox="1"/>
          <p:nvPr/>
        </p:nvSpPr>
        <p:spPr>
          <a:xfrm>
            <a:off x="719667" y="1471265"/>
            <a:ext cx="4404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EUNICAS Application Process:</a:t>
            </a:r>
            <a:endParaRPr kumimoji="0" lang="en-I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299427" y="2675271"/>
            <a:ext cx="2438400" cy="18118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Applying to 3</a:t>
            </a:r>
            <a:r>
              <a:rPr kumimoji="0" lang="en-IE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rd</a:t>
            </a: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Level Colleges in Europe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837582"/>
              </p:ext>
            </p:extLst>
          </p:nvPr>
        </p:nvGraphicFramePr>
        <p:xfrm>
          <a:off x="3690258" y="2488101"/>
          <a:ext cx="6417128" cy="3017520"/>
        </p:xfrm>
        <a:graphic>
          <a:graphicData uri="http://schemas.openxmlformats.org/drawingml/2006/table">
            <a:tbl>
              <a:tblPr/>
              <a:tblGrid>
                <a:gridCol w="6124792">
                  <a:extLst>
                    <a:ext uri="{9D8B030D-6E8A-4147-A177-3AD203B41FA5}">
                      <a16:colId xmlns:a16="http://schemas.microsoft.com/office/drawing/2014/main" val="633829668"/>
                    </a:ext>
                  </a:extLst>
                </a:gridCol>
                <a:gridCol w="292336">
                  <a:extLst>
                    <a:ext uri="{9D8B030D-6E8A-4147-A177-3AD203B41FA5}">
                      <a16:colId xmlns:a16="http://schemas.microsoft.com/office/drawing/2014/main" val="35478594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15825218"/>
                  </a:ext>
                </a:extLst>
              </a:tr>
              <a:tr h="2571278">
                <a:tc gridSpan="2">
                  <a:txBody>
                    <a:bodyPr/>
                    <a:lstStyle/>
                    <a:p>
                      <a:pPr algn="l" fontAlgn="base"/>
                      <a:r>
                        <a:rPr lang="en-IE" sz="2400" b="1" u="none" strike="noStrike" dirty="0" err="1">
                          <a:solidFill>
                            <a:srgbClr val="002D62"/>
                          </a:solidFill>
                          <a:effectLst/>
                        </a:rPr>
                        <a:t>EUNiCAS</a:t>
                      </a:r>
                      <a:r>
                        <a:rPr lang="en-IE" sz="2400" b="0" u="none" strike="noStrike" dirty="0">
                          <a:solidFill>
                            <a:srgbClr val="002D62"/>
                          </a:solidFill>
                          <a:effectLst/>
                        </a:rPr>
                        <a:t> is the European Universities Central Application Support Service.</a:t>
                      </a:r>
                      <a:br>
                        <a:rPr lang="en-IE" sz="2400" b="0" u="none" strike="noStrike" dirty="0">
                          <a:solidFill>
                            <a:srgbClr val="002D62"/>
                          </a:solidFill>
                          <a:effectLst/>
                        </a:rPr>
                      </a:br>
                      <a:r>
                        <a:rPr lang="en-IE" sz="2400" b="0" u="none" strike="noStrike" dirty="0">
                          <a:solidFill>
                            <a:srgbClr val="002D62"/>
                          </a:solidFill>
                          <a:effectLst/>
                        </a:rPr>
                        <a:t/>
                      </a:r>
                      <a:br>
                        <a:rPr lang="en-IE" sz="2400" b="0" u="none" strike="noStrike" dirty="0">
                          <a:solidFill>
                            <a:srgbClr val="002D62"/>
                          </a:solidFill>
                          <a:effectLst/>
                        </a:rPr>
                      </a:br>
                      <a:r>
                        <a:rPr lang="en-IE" sz="2400" b="1" u="none" strike="noStrike" dirty="0" err="1">
                          <a:solidFill>
                            <a:srgbClr val="002D62"/>
                          </a:solidFill>
                          <a:effectLst/>
                        </a:rPr>
                        <a:t>EUNiCAS</a:t>
                      </a:r>
                      <a:r>
                        <a:rPr lang="en-IE" sz="2400" b="0" u="none" strike="noStrike" dirty="0">
                          <a:solidFill>
                            <a:srgbClr val="002D62"/>
                          </a:solidFill>
                          <a:effectLst/>
                        </a:rPr>
                        <a:t> is unique. It enables UK and Irish [and other EU] students to apply to up to </a:t>
                      </a:r>
                      <a:r>
                        <a:rPr lang="en-IE" sz="2400" b="1" u="none" strike="noStrike" dirty="0">
                          <a:solidFill>
                            <a:srgbClr val="002D62"/>
                          </a:solidFill>
                          <a:effectLst/>
                        </a:rPr>
                        <a:t>eight</a:t>
                      </a:r>
                      <a:r>
                        <a:rPr lang="en-IE" sz="2400" b="0" u="none" strike="noStrike" dirty="0">
                          <a:solidFill>
                            <a:srgbClr val="002D62"/>
                          </a:solidFill>
                          <a:effectLst/>
                        </a:rPr>
                        <a:t> degree programmes , </a:t>
                      </a:r>
                      <a:r>
                        <a:rPr lang="en-IE" sz="2400" b="1" u="none" strike="noStrike" dirty="0">
                          <a:solidFill>
                            <a:srgbClr val="002D62"/>
                          </a:solidFill>
                          <a:effectLst/>
                        </a:rPr>
                        <a:t>taught through English</a:t>
                      </a:r>
                      <a:r>
                        <a:rPr lang="en-IE" sz="2400" b="0" u="none" strike="noStrike" dirty="0">
                          <a:solidFill>
                            <a:srgbClr val="002D62"/>
                          </a:solidFill>
                          <a:effectLst/>
                        </a:rPr>
                        <a:t>, in universities across Europe.</a:t>
                      </a:r>
                      <a:endParaRPr lang="en-IE" sz="2400" b="1" u="none" strike="noStrike" dirty="0">
                        <a:solidFill>
                          <a:srgbClr val="002D62"/>
                        </a:solidFill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981498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8900" y="170093"/>
            <a:ext cx="3098800" cy="636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652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948"/>
    </mc:Choice>
    <mc:Fallback>
      <p:transition spd="slow" advTm="7948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8008"/>
            <a:ext cx="10515600" cy="1325563"/>
          </a:xfrm>
        </p:spPr>
        <p:txBody>
          <a:bodyPr/>
          <a:lstStyle/>
          <a:p>
            <a:r>
              <a:rPr lang="en-IE" dirty="0" smtClean="0"/>
              <a:t>Guidance - EUNICAS</a:t>
            </a:r>
            <a:endParaRPr lang="en-IE" dirty="0"/>
          </a:p>
        </p:txBody>
      </p:sp>
      <p:sp>
        <p:nvSpPr>
          <p:cNvPr id="4" name="TextBox 3"/>
          <p:cNvSpPr txBox="1"/>
          <p:nvPr/>
        </p:nvSpPr>
        <p:spPr>
          <a:xfrm>
            <a:off x="719667" y="1471265"/>
            <a:ext cx="4473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EUNICAS Application Process: </a:t>
            </a:r>
            <a:endParaRPr kumimoji="0" lang="en-I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299427" y="2675271"/>
            <a:ext cx="2438400" cy="18118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Applying to 3</a:t>
            </a:r>
            <a:r>
              <a:rPr kumimoji="0" lang="en-IE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rd</a:t>
            </a: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Level Colleges in Europe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56433" y="213285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Why study</a:t>
            </a:r>
            <a:r>
              <a:rPr kumimoji="0" lang="en-IE" sz="1800" b="0" i="0" u="none" strike="noStrike" kern="1200" cap="none" spc="0" normalizeH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 in Europe</a:t>
            </a: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?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60700" y="2675271"/>
            <a:ext cx="778872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D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Programmes are taught in English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 smtClean="0">
              <a:ln>
                <a:noFill/>
              </a:ln>
              <a:solidFill>
                <a:srgbClr val="54545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lectures are in English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books are in English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projects are in English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…and all of your classmates ….. wherever they come from …… are fluent in English.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noProof="0" dirty="0" smtClean="0">
              <a:solidFill>
                <a:srgbClr val="545454"/>
              </a:solidFill>
              <a:latin typeface="Helvetica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>
                <a:solidFill>
                  <a:srgbClr val="545454"/>
                </a:solidFill>
                <a:latin typeface="Helvetica" panose="020B0604020202020204" pitchFamily="34" charset="0"/>
              </a:rPr>
              <a:t>T</a:t>
            </a: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he language of employment - in Science, IT, Engineering and Business - is increasingly English, so many local students are now studying through English, to boost their own employment prospects.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srgbClr val="54545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8900" y="170093"/>
            <a:ext cx="3098800" cy="636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183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302"/>
    </mc:Choice>
    <mc:Fallback>
      <p:transition spd="slow" advTm="11302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8008"/>
            <a:ext cx="10515600" cy="1325563"/>
          </a:xfrm>
        </p:spPr>
        <p:txBody>
          <a:bodyPr/>
          <a:lstStyle/>
          <a:p>
            <a:r>
              <a:rPr lang="en-IE" dirty="0" smtClean="0"/>
              <a:t>Guidance - EUNICAS</a:t>
            </a:r>
            <a:endParaRPr lang="en-IE" dirty="0"/>
          </a:p>
        </p:txBody>
      </p:sp>
      <p:sp>
        <p:nvSpPr>
          <p:cNvPr id="4" name="TextBox 3"/>
          <p:cNvSpPr txBox="1"/>
          <p:nvPr/>
        </p:nvSpPr>
        <p:spPr>
          <a:xfrm>
            <a:off x="719667" y="1471265"/>
            <a:ext cx="4473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EUNICAS Application Process: </a:t>
            </a:r>
            <a:endParaRPr kumimoji="0" lang="en-I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299427" y="2675271"/>
            <a:ext cx="2438400" cy="18118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Applying to 3</a:t>
            </a:r>
            <a:r>
              <a:rPr kumimoji="0" lang="en-IE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rd</a:t>
            </a: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Level Colleges in Europe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17900" y="1932930"/>
            <a:ext cx="76835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D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Places are available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 smtClean="0">
              <a:ln>
                <a:noFill/>
              </a:ln>
              <a:solidFill>
                <a:srgbClr val="54545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>
                <a:solidFill>
                  <a:srgbClr val="545454"/>
                </a:solidFill>
                <a:latin typeface="Helvetica" panose="020B0604020202020204" pitchFamily="34" charset="0"/>
              </a:rPr>
              <a:t>W</a:t>
            </a: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ide range of disciplines:, including Health Sciences, Arts &amp; Humanities, Life Sciences, Social Sciences, Engineering &amp; IT and Business.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 smtClean="0">
              <a:ln>
                <a:noFill/>
              </a:ln>
              <a:solidFill>
                <a:srgbClr val="54545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D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Realistic Entry requirements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1" i="0" u="none" strike="noStrike" kern="1200" cap="none" spc="0" normalizeH="0" baseline="0" noProof="0" dirty="0" smtClean="0">
              <a:ln>
                <a:noFill/>
              </a:ln>
              <a:solidFill>
                <a:srgbClr val="002D62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Entry requirements are invariably lower, often significantly, than those being set by Irish and UK universities.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dirty="0">
              <a:solidFill>
                <a:srgbClr val="545454"/>
              </a:solidFill>
              <a:latin typeface="Helvetica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This is not a reflection of quality.</a:t>
            </a:r>
            <a:r>
              <a:rPr kumimoji="0" lang="en-IE" sz="1800" b="0" i="0" u="none" strike="noStrike" kern="1200" cap="none" spc="0" normalizeH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baseline="0" dirty="0">
              <a:solidFill>
                <a:srgbClr val="545454"/>
              </a:solidFill>
              <a:latin typeface="Helvetica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>
                <a:solidFill>
                  <a:srgbClr val="545454"/>
                </a:solidFill>
                <a:latin typeface="Helvetica" panose="020B0604020202020204" pitchFamily="34" charset="0"/>
              </a:rPr>
              <a:t>N</a:t>
            </a:r>
            <a:r>
              <a:rPr kumimoji="0" lang="en-I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ine</a:t>
            </a:r>
            <a:r>
              <a:rPr kumimoji="0" lang="en-IE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 Dutch universities are higher-ranked than Trinity College, Dublin. 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srgbClr val="54545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8900" y="170093"/>
            <a:ext cx="3098800" cy="636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505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075"/>
    </mc:Choice>
    <mc:Fallback>
      <p:transition spd="slow" advTm="11075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701</Words>
  <Application>Microsoft Office PowerPoint</Application>
  <PresentationFormat>Widescreen</PresentationFormat>
  <Paragraphs>127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Helvetica</vt:lpstr>
      <vt:lpstr>Roboto</vt:lpstr>
      <vt:lpstr>Office Theme</vt:lpstr>
      <vt:lpstr> Leaving Cert Guidance   Studying in the UK – UCAS  Studying in Europe - EUNICAS </vt:lpstr>
      <vt:lpstr>UCAS Key Points </vt:lpstr>
      <vt:lpstr>UCAS Key Points</vt:lpstr>
      <vt:lpstr>UCAS Key Points </vt:lpstr>
      <vt:lpstr>UCAS Key Points </vt:lpstr>
      <vt:lpstr>UCAS Key Points </vt:lpstr>
      <vt:lpstr>Guidance – E UNI C A S</vt:lpstr>
      <vt:lpstr>Guidance - EUNICAS</vt:lpstr>
      <vt:lpstr>Guidance - EUNICAS</vt:lpstr>
      <vt:lpstr>Guidance - EUNICAS</vt:lpstr>
      <vt:lpstr>Guidance - EUNICAS</vt:lpstr>
      <vt:lpstr>Guidance - EUNICAS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4  Studying in the UK – UCAS  Studying in Europe - EUNICAS</dc:title>
  <dc:creator>Paul Courtney</dc:creator>
  <cp:lastModifiedBy>Paul Courtney</cp:lastModifiedBy>
  <cp:revision>5</cp:revision>
  <dcterms:created xsi:type="dcterms:W3CDTF">2017-11-07T19:39:45Z</dcterms:created>
  <dcterms:modified xsi:type="dcterms:W3CDTF">2017-11-19T22:28:20Z</dcterms:modified>
</cp:coreProperties>
</file>