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  <p:sldMasterId id="2147483676" r:id="rId10"/>
    <p:sldMasterId id="2147483678" r:id="rId11"/>
    <p:sldMasterId id="2147483680" r:id="rId12"/>
    <p:sldMasterId id="2147483682" r:id="rId13"/>
    <p:sldMasterId id="2147483684" r:id="rId14"/>
    <p:sldMasterId id="2147483686" r:id="rId15"/>
    <p:sldMasterId id="2147483688" r:id="rId16"/>
  </p:sldMasterIdLst>
  <p:sldIdLst>
    <p:sldId id="298" r:id="rId17"/>
    <p:sldId id="297" r:id="rId18"/>
    <p:sldId id="296" r:id="rId19"/>
    <p:sldId id="294" r:id="rId20"/>
    <p:sldId id="295" r:id="rId21"/>
    <p:sldId id="299" r:id="rId22"/>
    <p:sldId id="300" r:id="rId23"/>
    <p:sldId id="301" r:id="rId24"/>
    <p:sldId id="306" r:id="rId25"/>
    <p:sldId id="303" r:id="rId26"/>
    <p:sldId id="304" r:id="rId27"/>
    <p:sldId id="305" r:id="rId28"/>
    <p:sldId id="302" r:id="rId29"/>
    <p:sldId id="318" r:id="rId30"/>
    <p:sldId id="309" r:id="rId31"/>
    <p:sldId id="308" r:id="rId32"/>
    <p:sldId id="310" r:id="rId33"/>
    <p:sldId id="311" r:id="rId34"/>
    <p:sldId id="314" r:id="rId35"/>
    <p:sldId id="345" r:id="rId36"/>
    <p:sldId id="316" r:id="rId37"/>
    <p:sldId id="319" r:id="rId38"/>
    <p:sldId id="320" r:id="rId39"/>
    <p:sldId id="321" r:id="rId40"/>
    <p:sldId id="322" r:id="rId41"/>
    <p:sldId id="324" r:id="rId42"/>
    <p:sldId id="331" r:id="rId43"/>
    <p:sldId id="332" r:id="rId44"/>
    <p:sldId id="335" r:id="rId45"/>
    <p:sldId id="333" r:id="rId46"/>
    <p:sldId id="334" r:id="rId47"/>
    <p:sldId id="325" r:id="rId48"/>
    <p:sldId id="336" r:id="rId49"/>
    <p:sldId id="337" r:id="rId50"/>
    <p:sldId id="338" r:id="rId51"/>
    <p:sldId id="339" r:id="rId52"/>
    <p:sldId id="344" r:id="rId53"/>
    <p:sldId id="340" r:id="rId54"/>
    <p:sldId id="341" r:id="rId55"/>
    <p:sldId id="342" r:id="rId56"/>
    <p:sldId id="343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7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slide" Target="slides/slide2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42" Type="http://schemas.openxmlformats.org/officeDocument/2006/relationships/slide" Target="slides/slide26.xml"/><Relationship Id="rId47" Type="http://schemas.openxmlformats.org/officeDocument/2006/relationships/slide" Target="slides/slide31.xml"/><Relationship Id="rId50" Type="http://schemas.openxmlformats.org/officeDocument/2006/relationships/slide" Target="slides/slide34.xml"/><Relationship Id="rId55" Type="http://schemas.openxmlformats.org/officeDocument/2006/relationships/slide" Target="slides/slide39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41" Type="http://schemas.openxmlformats.org/officeDocument/2006/relationships/slide" Target="slides/slide25.xml"/><Relationship Id="rId54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slide" Target="slides/slide21.xml"/><Relationship Id="rId40" Type="http://schemas.openxmlformats.org/officeDocument/2006/relationships/slide" Target="slides/slide24.xml"/><Relationship Id="rId45" Type="http://schemas.openxmlformats.org/officeDocument/2006/relationships/slide" Target="slides/slide29.xml"/><Relationship Id="rId53" Type="http://schemas.openxmlformats.org/officeDocument/2006/relationships/slide" Target="slides/slide37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slide" Target="slides/slide20.xml"/><Relationship Id="rId49" Type="http://schemas.openxmlformats.org/officeDocument/2006/relationships/slide" Target="slides/slide33.xml"/><Relationship Id="rId57" Type="http://schemas.openxmlformats.org/officeDocument/2006/relationships/slide" Target="slides/slide41.xml"/><Relationship Id="rId61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4" Type="http://schemas.openxmlformats.org/officeDocument/2006/relationships/slide" Target="slides/slide28.xml"/><Relationship Id="rId52" Type="http://schemas.openxmlformats.org/officeDocument/2006/relationships/slide" Target="slides/slide36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43" Type="http://schemas.openxmlformats.org/officeDocument/2006/relationships/slide" Target="slides/slide27.xml"/><Relationship Id="rId48" Type="http://schemas.openxmlformats.org/officeDocument/2006/relationships/slide" Target="slides/slide32.xml"/><Relationship Id="rId56" Type="http://schemas.openxmlformats.org/officeDocument/2006/relationships/slide" Target="slides/slide40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slide" Target="slides/slide22.xml"/><Relationship Id="rId46" Type="http://schemas.openxmlformats.org/officeDocument/2006/relationships/slide" Target="slides/slide30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5DE8E-FAA8-4D21-9E90-C5CBA1E7142D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69FE5-083C-4C4E-BA03-4F06E834A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00F08B-09EF-46F9-A8D6-08BA432F546D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1552AC-F3BD-4AB4-BF3D-D1FBECD459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11278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229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1F37EAD-4C1C-423C-9E69-07EC9DFFD88B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E8632B6-59CF-4AF7-A9A8-2079823301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12302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0B50EDC-A9BD-44DC-8884-7033D939747C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48DD49-FC4A-4489-B3CB-D7A4B989B9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13326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27389-E9A2-4AB2-9A59-227E2C716730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BED599-0A00-462D-819A-A4357A7FDA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14350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1264C-AD54-4F17-BD5B-BC27E60B7190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3CBAA-DA4D-448C-9C80-1A9CC076F0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15374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A2C3C00-B12B-4CF2-A802-A2FDBA168261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166086D-E7C9-41D0-A221-B994516AF5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16398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F6ECEBF-211F-45EB-BB25-7A6FD33FBAF0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57985D-EECB-4E6C-A1E2-94AEC38EAE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17422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A2511F-6C09-4E66-95F8-982A363B7B3F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70A966-78A3-48C4-A561-17B94BED20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3086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CC6D6B-F58E-42F4-9A80-C2F65EBFD334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70BED-BA67-429A-8404-BF75A3D16B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4110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8BABB-3C59-417A-AB1C-5A7ED26CCF51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AEEBF45-69C5-42EB-B210-76AF90F612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5134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13A3EA8-899F-4E85-BED2-918BB90F99B7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759593A-511C-4CDA-B2D5-4A42775649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6158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1F77C6-CEC5-41D3-9933-1837EC2E3BF4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0E65C84-58FE-4CE6-BD07-61B97F6090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7182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9E0D2DB-6051-4D99-8015-BB186445D348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980E0B0-17D7-49A0-9A2A-311557AA86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8206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029DB51-2FFC-4844-9100-325341B7B220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49A3301-04C1-45A2-8D35-9B890A1A93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9230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92CC01F-C329-48A3-BC8A-747F2B770D77}" type="datetimeFigureOut">
              <a:rPr lang="en-GB" altLang="en-US"/>
              <a:pPr>
                <a:defRPr/>
              </a:pPr>
              <a:t>18/09/2018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F84A5D-CB5B-4841-9FB7-FFC5D275E2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>
            <a:off x="-4763" y="63500"/>
            <a:ext cx="9144001" cy="1276350"/>
          </a:xfrm>
          <a:prstGeom prst="rect">
            <a:avLst/>
          </a:prstGeom>
          <a:gradFill rotWithShape="1">
            <a:gsLst>
              <a:gs pos="0">
                <a:srgbClr val="69131C"/>
              </a:gs>
              <a:gs pos="99001">
                <a:srgbClr val="FFFFFF"/>
              </a:gs>
              <a:gs pos="100000">
                <a:schemeClr val="bg1"/>
              </a:gs>
            </a:gsLst>
            <a:lin ang="10800000"/>
          </a:gra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63" y="6550025"/>
            <a:ext cx="9144001" cy="244475"/>
          </a:xfrm>
          <a:prstGeom prst="rect">
            <a:avLst/>
          </a:prstGeom>
          <a:solidFill>
            <a:srgbClr val="6913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69131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95664" y="138222"/>
            <a:ext cx="2133917" cy="1116420"/>
          </a:xfrm>
          <a:prstGeom prst="rect">
            <a:avLst/>
          </a:prstGeom>
          <a:blipFill>
            <a:blip r:embed="rId3" cstate="print"/>
            <a:srcRect/>
            <a:stretch>
              <a:fillRect l="-1657" t="-4429" r="-1655" b="-506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86938" y="138306"/>
            <a:ext cx="789449" cy="102072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-47625" y="1138238"/>
            <a:ext cx="1520825" cy="2143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 err="1" smtClean="0">
                <a:solidFill>
                  <a:prstClr val="white"/>
                </a:solidFill>
              </a:rPr>
              <a:t>Moladh</a:t>
            </a:r>
            <a:r>
              <a:rPr lang="en-GB" sz="800" dirty="0" smtClean="0">
                <a:solidFill>
                  <a:prstClr val="white"/>
                </a:solidFill>
              </a:rPr>
              <a:t> go </a:t>
            </a:r>
            <a:r>
              <a:rPr lang="en-GB" sz="800" dirty="0" err="1" smtClean="0">
                <a:solidFill>
                  <a:prstClr val="white"/>
                </a:solidFill>
              </a:rPr>
              <a:t>Deo</a:t>
            </a:r>
            <a:r>
              <a:rPr lang="en-GB" sz="800" dirty="0" smtClean="0">
                <a:solidFill>
                  <a:prstClr val="white"/>
                </a:solidFill>
              </a:rPr>
              <a:t> le </a:t>
            </a:r>
            <a:r>
              <a:rPr lang="en-GB" sz="800" dirty="0" err="1" smtClean="0">
                <a:solidFill>
                  <a:prstClr val="white"/>
                </a:solidFill>
              </a:rPr>
              <a:t>Dia</a:t>
            </a:r>
            <a:endParaRPr lang="en-GB" sz="800" dirty="0">
              <a:solidFill>
                <a:prstClr val="white"/>
              </a:solidFill>
            </a:endParaRPr>
          </a:p>
        </p:txBody>
      </p:sp>
      <p:pic>
        <p:nvPicPr>
          <p:cNvPr id="10254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3800" y="482600"/>
            <a:ext cx="449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-15875" y="6489700"/>
            <a:ext cx="9144000" cy="0"/>
          </a:xfrm>
          <a:prstGeom prst="line">
            <a:avLst/>
          </a:prstGeom>
          <a:ln w="127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guidancepca@gmail.com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en-IE" dirty="0" smtClean="0"/>
              <a:t>1</a:t>
            </a:r>
            <a:r>
              <a:rPr lang="en-IE" baseline="30000" dirty="0" smtClean="0"/>
              <a:t>st</a:t>
            </a:r>
            <a:r>
              <a:rPr lang="en-IE" dirty="0" smtClean="0"/>
              <a:t> Year Careers Guidance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133600"/>
            <a:ext cx="6400800" cy="685800"/>
          </a:xfrm>
        </p:spPr>
        <p:txBody>
          <a:bodyPr/>
          <a:lstStyle/>
          <a:p>
            <a:r>
              <a:rPr lang="en-IE" dirty="0" smtClean="0"/>
              <a:t>2017 2018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352800"/>
            <a:ext cx="64100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/>
              <a:t>Lesson 1	My Career Interests</a:t>
            </a:r>
          </a:p>
          <a:p>
            <a:r>
              <a:rPr lang="en-IE" sz="2400" dirty="0" smtClean="0"/>
              <a:t>Lesson 2	CAT4 Feedback</a:t>
            </a:r>
          </a:p>
          <a:p>
            <a:r>
              <a:rPr lang="en-IE" sz="2400" dirty="0" smtClean="0"/>
              <a:t>Lesson 3	Junior Cycle Subject Choices in PCA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6388" y="472927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668338" y="2654300"/>
            <a:ext cx="15875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sz="4800">
                <a:solidFill>
                  <a:srgbClr val="000000"/>
                </a:solidFill>
              </a:rPr>
              <a:t>New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7588" y="3140075"/>
            <a:ext cx="1085850" cy="1588"/>
          </a:xfrm>
          <a:prstGeom prst="straightConnector1">
            <a:avLst/>
          </a:prstGeom>
          <a:ln w="603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3582988" y="2682875"/>
            <a:ext cx="1314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sz="4800">
                <a:solidFill>
                  <a:srgbClr val="000000"/>
                </a:solidFill>
              </a:rPr>
              <a:t>Old </a:t>
            </a:r>
          </a:p>
        </p:txBody>
      </p: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4954588" y="2673350"/>
            <a:ext cx="14398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sz="4800">
                <a:solidFill>
                  <a:srgbClr val="000000"/>
                </a:solidFill>
              </a:rPr>
              <a:t>Wet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307138" y="3130550"/>
            <a:ext cx="1085850" cy="1588"/>
          </a:xfrm>
          <a:prstGeom prst="straightConnector1">
            <a:avLst/>
          </a:prstGeom>
          <a:ln w="603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439738" y="4559300"/>
            <a:ext cx="1838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sz="4000">
                <a:solidFill>
                  <a:srgbClr val="000000"/>
                </a:solidFill>
              </a:rPr>
              <a:t>A Rain 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2259013" y="4530725"/>
            <a:ext cx="175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sz="4000">
                <a:solidFill>
                  <a:srgbClr val="000000"/>
                </a:solidFill>
              </a:rPr>
              <a:t>B Drip </a:t>
            </a:r>
          </a:p>
        </p:txBody>
      </p:sp>
      <p:sp>
        <p:nvSpPr>
          <p:cNvPr id="22" name="TextBox 13"/>
          <p:cNvSpPr txBox="1">
            <a:spLocks noChangeArrowheads="1"/>
          </p:cNvSpPr>
          <p:nvPr/>
        </p:nvSpPr>
        <p:spPr bwMode="auto">
          <a:xfrm>
            <a:off x="4059238" y="4521200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sz="4000">
                <a:solidFill>
                  <a:srgbClr val="000000"/>
                </a:solidFill>
              </a:rPr>
              <a:t>C Hot</a:t>
            </a:r>
          </a:p>
        </p:txBody>
      </p:sp>
      <p:sp>
        <p:nvSpPr>
          <p:cNvPr id="23" name="TextBox 14"/>
          <p:cNvSpPr txBox="1">
            <a:spLocks noChangeArrowheads="1"/>
          </p:cNvSpPr>
          <p:nvPr/>
        </p:nvSpPr>
        <p:spPr bwMode="auto">
          <a:xfrm>
            <a:off x="5640388" y="4521200"/>
            <a:ext cx="175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sz="4000">
                <a:solidFill>
                  <a:srgbClr val="000000"/>
                </a:solidFill>
              </a:rPr>
              <a:t>D Sun </a:t>
            </a:r>
          </a:p>
        </p:txBody>
      </p:sp>
      <p:sp>
        <p:nvSpPr>
          <p:cNvPr id="24" name="TextBox 15"/>
          <p:cNvSpPr txBox="1">
            <a:spLocks noChangeArrowheads="1"/>
          </p:cNvSpPr>
          <p:nvPr/>
        </p:nvSpPr>
        <p:spPr bwMode="auto">
          <a:xfrm>
            <a:off x="7440613" y="4511675"/>
            <a:ext cx="1609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sz="4000">
                <a:solidFill>
                  <a:srgbClr val="000000"/>
                </a:solidFill>
              </a:rPr>
              <a:t>E Dry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9738" y="1219200"/>
            <a:ext cx="48513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800" dirty="0" smtClean="0"/>
              <a:t>Remember this……</a:t>
            </a:r>
            <a:endParaRPr lang="en-IE" sz="4800" dirty="0"/>
          </a:p>
        </p:txBody>
      </p:sp>
      <p:sp>
        <p:nvSpPr>
          <p:cNvPr id="26" name="TextBox 25"/>
          <p:cNvSpPr txBox="1"/>
          <p:nvPr/>
        </p:nvSpPr>
        <p:spPr>
          <a:xfrm>
            <a:off x="439738" y="5995253"/>
            <a:ext cx="66404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000" dirty="0" smtClean="0"/>
              <a:t>You are using Verbal Reasoning</a:t>
            </a:r>
            <a:endParaRPr lang="en-IE" sz="40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138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0" y="1479550"/>
            <a:ext cx="30273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4800" dirty="0">
                <a:solidFill>
                  <a:srgbClr val="000000"/>
                </a:solidFill>
              </a:rPr>
              <a:t>And this…</a:t>
            </a: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3250" y="2773363"/>
            <a:ext cx="73723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3573463" y="2298700"/>
            <a:ext cx="503713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altLang="en-US" sz="2400">
                <a:solidFill>
                  <a:srgbClr val="000000"/>
                </a:solidFill>
              </a:rPr>
              <a:t>The piece of paper is folded and a hole is punched in it.</a:t>
            </a:r>
          </a:p>
          <a:p>
            <a:endParaRPr lang="en-IE" altLang="en-US" sz="2400">
              <a:solidFill>
                <a:srgbClr val="000000"/>
              </a:solidFill>
            </a:endParaRPr>
          </a:p>
          <a:p>
            <a:r>
              <a:rPr lang="en-IE" altLang="en-US" sz="2400">
                <a:solidFill>
                  <a:srgbClr val="000000"/>
                </a:solidFill>
              </a:rPr>
              <a:t>Which answer represents the unfolded paper?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1581150" y="2609850"/>
            <a:ext cx="1981200" cy="41910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2390775" y="3105150"/>
            <a:ext cx="1524000" cy="87630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6388" y="472927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9738" y="6073914"/>
            <a:ext cx="67045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000" dirty="0" smtClean="0"/>
              <a:t>You are using Spatial Reasoning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1383519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71823" y="1209676"/>
            <a:ext cx="4305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2800" dirty="0">
                <a:solidFill>
                  <a:srgbClr val="000000"/>
                </a:solidFill>
              </a:rPr>
              <a:t>So what happened there?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990600" y="1828800"/>
            <a:ext cx="75961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altLang="en-US" sz="2400" dirty="0" smtClean="0">
                <a:solidFill>
                  <a:srgbClr val="000000"/>
                </a:solidFill>
              </a:rPr>
              <a:t>You were given </a:t>
            </a:r>
            <a:r>
              <a:rPr lang="en-IE" altLang="en-US" sz="2400" dirty="0">
                <a:solidFill>
                  <a:srgbClr val="000000"/>
                </a:solidFill>
              </a:rPr>
              <a:t>a pattern or sequence </a:t>
            </a:r>
          </a:p>
          <a:p>
            <a:endParaRPr lang="en-IE" altLang="en-US" sz="2400" dirty="0">
              <a:solidFill>
                <a:srgbClr val="000000"/>
              </a:solidFill>
            </a:endParaRPr>
          </a:p>
          <a:p>
            <a:r>
              <a:rPr lang="en-IE" altLang="en-US" sz="2400" dirty="0">
                <a:solidFill>
                  <a:srgbClr val="000000"/>
                </a:solidFill>
              </a:rPr>
              <a:t>You had to work out the relationship or </a:t>
            </a:r>
            <a:r>
              <a:rPr lang="en-IE" altLang="en-US" sz="2400" dirty="0" smtClean="0">
                <a:solidFill>
                  <a:srgbClr val="000000"/>
                </a:solidFill>
              </a:rPr>
              <a:t>rule and hold it</a:t>
            </a:r>
          </a:p>
          <a:p>
            <a:r>
              <a:rPr lang="en-IE" altLang="en-US" sz="2400" dirty="0" smtClean="0">
                <a:solidFill>
                  <a:srgbClr val="000000"/>
                </a:solidFill>
              </a:rPr>
              <a:t>in your working memory</a:t>
            </a:r>
            <a:endParaRPr lang="en-IE" altLang="en-US" sz="2400" dirty="0">
              <a:solidFill>
                <a:srgbClr val="000000"/>
              </a:solidFill>
            </a:endParaRPr>
          </a:p>
          <a:p>
            <a:endParaRPr lang="en-IE" altLang="en-US" sz="2400" dirty="0">
              <a:solidFill>
                <a:srgbClr val="000000"/>
              </a:solidFill>
            </a:endParaRPr>
          </a:p>
          <a:p>
            <a:r>
              <a:rPr lang="en-IE" altLang="en-US" sz="2400" dirty="0">
                <a:solidFill>
                  <a:srgbClr val="000000"/>
                </a:solidFill>
              </a:rPr>
              <a:t>You had make a prediction on ‘what happens next’ </a:t>
            </a:r>
          </a:p>
          <a:p>
            <a:r>
              <a:rPr lang="en-IE" altLang="en-US" sz="2400" dirty="0">
                <a:solidFill>
                  <a:srgbClr val="000000"/>
                </a:solidFill>
              </a:rPr>
              <a:t>by applying your rule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388" y="472927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71823" y="4582851"/>
            <a:ext cx="70926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2800" dirty="0" smtClean="0">
                <a:solidFill>
                  <a:srgbClr val="000000"/>
                </a:solidFill>
              </a:rPr>
              <a:t>That’s using your reasoning or thinking skills……</a:t>
            </a:r>
            <a:endParaRPr lang="en-IE" altLang="en-US" sz="2800" dirty="0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17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1036" y="1123968"/>
            <a:ext cx="76537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E" altLang="en-US" sz="2400" dirty="0" smtClean="0">
                <a:solidFill>
                  <a:srgbClr val="000000"/>
                </a:solidFill>
              </a:rPr>
              <a:t>The CAT4 </a:t>
            </a:r>
            <a:r>
              <a:rPr lang="en-IE" altLang="en-US" sz="2400" dirty="0">
                <a:solidFill>
                  <a:srgbClr val="000000"/>
                </a:solidFill>
              </a:rPr>
              <a:t>is </a:t>
            </a:r>
            <a:r>
              <a:rPr lang="en-IE" altLang="en-US" sz="2400" dirty="0" smtClean="0">
                <a:solidFill>
                  <a:srgbClr val="000000"/>
                </a:solidFill>
              </a:rPr>
              <a:t>a Cognitive </a:t>
            </a:r>
            <a:r>
              <a:rPr lang="en-IE" altLang="en-US" sz="2400" dirty="0">
                <a:solidFill>
                  <a:srgbClr val="000000"/>
                </a:solidFill>
              </a:rPr>
              <a:t>Abilities Test which </a:t>
            </a:r>
            <a:r>
              <a:rPr lang="en-IE" altLang="en-US" sz="2400" dirty="0" smtClean="0">
                <a:solidFill>
                  <a:srgbClr val="000000"/>
                </a:solidFill>
              </a:rPr>
              <a:t>measured </a:t>
            </a:r>
          </a:p>
          <a:p>
            <a:r>
              <a:rPr lang="en-IE" altLang="en-US" sz="2400" dirty="0">
                <a:solidFill>
                  <a:srgbClr val="000000"/>
                </a:solidFill>
              </a:rPr>
              <a:t>y</a:t>
            </a:r>
            <a:r>
              <a:rPr lang="en-IE" altLang="en-US" sz="2400" dirty="0" smtClean="0">
                <a:solidFill>
                  <a:srgbClr val="000000"/>
                </a:solidFill>
              </a:rPr>
              <a:t>our reasoning or thinking </a:t>
            </a:r>
            <a:r>
              <a:rPr lang="en-IE" altLang="en-US" sz="2400" dirty="0">
                <a:solidFill>
                  <a:srgbClr val="000000"/>
                </a:solidFill>
              </a:rPr>
              <a:t>skills </a:t>
            </a:r>
            <a:r>
              <a:rPr lang="en-IE" altLang="en-US" sz="2400" dirty="0" smtClean="0">
                <a:solidFill>
                  <a:srgbClr val="000000"/>
                </a:solidFill>
              </a:rPr>
              <a:t>in </a:t>
            </a:r>
            <a:r>
              <a:rPr lang="en-IE" altLang="en-US" sz="2400" dirty="0">
                <a:solidFill>
                  <a:srgbClr val="000000"/>
                </a:solidFill>
              </a:rPr>
              <a:t>4 key </a:t>
            </a:r>
            <a:r>
              <a:rPr lang="en-IE" altLang="en-US" sz="2400" dirty="0" smtClean="0">
                <a:solidFill>
                  <a:srgbClr val="000000"/>
                </a:solidFill>
              </a:rPr>
              <a:t>areas over 8 tests.</a:t>
            </a:r>
            <a:endParaRPr lang="en-IE" altLang="en-US" sz="24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4283" y="2556530"/>
            <a:ext cx="5735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dirty="0">
                <a:solidFill>
                  <a:srgbClr val="000000"/>
                </a:solidFill>
              </a:rPr>
              <a:t>Verbal </a:t>
            </a:r>
            <a:r>
              <a:rPr lang="en-IE" altLang="en-US" dirty="0" smtClean="0">
                <a:solidFill>
                  <a:srgbClr val="000000"/>
                </a:solidFill>
              </a:rPr>
              <a:t>Reasoning		-	thinking with words</a:t>
            </a:r>
            <a:endParaRPr lang="en-IE" alt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8493" y="4156953"/>
            <a:ext cx="58112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dirty="0">
                <a:solidFill>
                  <a:srgbClr val="000000"/>
                </a:solidFill>
              </a:rPr>
              <a:t>Non Verbal </a:t>
            </a:r>
            <a:r>
              <a:rPr lang="en-IE" altLang="en-US" dirty="0" smtClean="0">
                <a:solidFill>
                  <a:srgbClr val="000000"/>
                </a:solidFill>
              </a:rPr>
              <a:t>Reasoning	-	thinking with shapes</a:t>
            </a:r>
            <a:endParaRPr lang="en-IE" alt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6388" y="3299324"/>
            <a:ext cx="59931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dirty="0">
                <a:solidFill>
                  <a:srgbClr val="000000"/>
                </a:solidFill>
              </a:rPr>
              <a:t>Quantitative </a:t>
            </a:r>
            <a:r>
              <a:rPr lang="en-IE" altLang="en-US" dirty="0" smtClean="0">
                <a:solidFill>
                  <a:srgbClr val="000000"/>
                </a:solidFill>
              </a:rPr>
              <a:t>Reasoning	-	thinking with numbers</a:t>
            </a:r>
            <a:endParaRPr lang="en-IE" alt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71036" y="4876800"/>
            <a:ext cx="75713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dirty="0">
                <a:solidFill>
                  <a:srgbClr val="000000"/>
                </a:solidFill>
              </a:rPr>
              <a:t>Spatial </a:t>
            </a:r>
            <a:r>
              <a:rPr lang="en-IE" altLang="en-US" dirty="0" smtClean="0">
                <a:solidFill>
                  <a:srgbClr val="000000"/>
                </a:solidFill>
              </a:rPr>
              <a:t>Reasoning	</a:t>
            </a:r>
            <a:r>
              <a:rPr lang="en-IE" altLang="en-US" dirty="0">
                <a:solidFill>
                  <a:srgbClr val="000000"/>
                </a:solidFill>
              </a:rPr>
              <a:t>	</a:t>
            </a:r>
            <a:r>
              <a:rPr lang="en-IE" altLang="en-US" dirty="0" smtClean="0">
                <a:solidFill>
                  <a:srgbClr val="000000"/>
                </a:solidFill>
              </a:rPr>
              <a:t>-	 thinking with shapes in spaces	</a:t>
            </a:r>
            <a:endParaRPr lang="en-IE" altLang="en-US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6388" y="377489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676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6388" y="377489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15913" y="1676400"/>
            <a:ext cx="819326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dirty="0" smtClean="0"/>
              <a:t>It then provides the results in 3 ways.  </a:t>
            </a:r>
          </a:p>
          <a:p>
            <a:endParaRPr lang="en-IE" sz="3200" dirty="0"/>
          </a:p>
          <a:p>
            <a:r>
              <a:rPr lang="en-IE" sz="3200" dirty="0" smtClean="0"/>
              <a:t>These results can show your potential ability in </a:t>
            </a:r>
          </a:p>
          <a:p>
            <a:r>
              <a:rPr lang="en-IE" sz="3200" dirty="0" smtClean="0"/>
              <a:t>subjects which use these types of thinking skills.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1355411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1037" y="1123968"/>
            <a:ext cx="1343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2400" dirty="0" smtClean="0">
                <a:solidFill>
                  <a:srgbClr val="000000"/>
                </a:solidFill>
              </a:rPr>
              <a:t>The CAT4</a:t>
            </a:r>
            <a:endParaRPr lang="en-IE" altLang="en-US" sz="24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922115"/>
            <a:ext cx="745370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dirty="0">
                <a:solidFill>
                  <a:srgbClr val="000000"/>
                </a:solidFill>
              </a:rPr>
              <a:t>	</a:t>
            </a:r>
            <a:r>
              <a:rPr lang="en-IE" altLang="en-US" dirty="0" smtClean="0">
                <a:solidFill>
                  <a:srgbClr val="000000"/>
                </a:solidFill>
              </a:rPr>
              <a:t>1.	gives a </a:t>
            </a:r>
            <a:r>
              <a:rPr lang="en-IE" altLang="en-US" dirty="0">
                <a:solidFill>
                  <a:srgbClr val="000000"/>
                </a:solidFill>
              </a:rPr>
              <a:t>score for each </a:t>
            </a:r>
            <a:r>
              <a:rPr lang="en-IE" altLang="en-US" dirty="0" smtClean="0">
                <a:solidFill>
                  <a:srgbClr val="000000"/>
                </a:solidFill>
              </a:rPr>
              <a:t>of the 4 key areas (max score = 141)</a:t>
            </a:r>
          </a:p>
          <a:p>
            <a:r>
              <a:rPr lang="en-IE" altLang="en-US" dirty="0" smtClean="0">
                <a:solidFill>
                  <a:srgbClr val="000000"/>
                </a:solidFill>
              </a:rPr>
              <a:t>	 </a:t>
            </a:r>
          </a:p>
          <a:p>
            <a:r>
              <a:rPr lang="en-IE" altLang="en-US" dirty="0">
                <a:solidFill>
                  <a:srgbClr val="000000"/>
                </a:solidFill>
              </a:rPr>
              <a:t>	</a:t>
            </a:r>
            <a:r>
              <a:rPr lang="en-IE" altLang="en-US" dirty="0" smtClean="0">
                <a:solidFill>
                  <a:srgbClr val="000000"/>
                </a:solidFill>
              </a:rPr>
              <a:t>2.	gives an average of the 4 key scores </a:t>
            </a:r>
            <a:r>
              <a:rPr lang="en-IE" altLang="en-US" b="1" dirty="0">
                <a:solidFill>
                  <a:srgbClr val="000000"/>
                </a:solidFill>
              </a:rPr>
              <a:t>(Mean SAS</a:t>
            </a:r>
            <a:r>
              <a:rPr lang="en-IE" altLang="en-US" b="1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IE" altLang="en-US" b="1" dirty="0">
                <a:solidFill>
                  <a:srgbClr val="000000"/>
                </a:solidFill>
              </a:rPr>
              <a:t>	</a:t>
            </a:r>
            <a:r>
              <a:rPr lang="en-IE" altLang="en-US" b="1" dirty="0" smtClean="0">
                <a:solidFill>
                  <a:srgbClr val="000000"/>
                </a:solidFill>
              </a:rPr>
              <a:t>	Average Mean SAS between 90 and 110</a:t>
            </a:r>
          </a:p>
          <a:p>
            <a:endParaRPr lang="en-IE" altLang="en-US" dirty="0" smtClean="0">
              <a:solidFill>
                <a:srgbClr val="000000"/>
              </a:solidFill>
            </a:endParaRPr>
          </a:p>
          <a:p>
            <a:r>
              <a:rPr lang="en-IE" altLang="en-US" dirty="0">
                <a:solidFill>
                  <a:srgbClr val="000000"/>
                </a:solidFill>
              </a:rPr>
              <a:t>	</a:t>
            </a:r>
            <a:r>
              <a:rPr lang="en-IE" altLang="en-US" dirty="0" smtClean="0">
                <a:solidFill>
                  <a:srgbClr val="000000"/>
                </a:solidFill>
              </a:rPr>
              <a:t>3.	Compares the </a:t>
            </a:r>
            <a:r>
              <a:rPr lang="en-IE" altLang="en-US" b="1" dirty="0" smtClean="0">
                <a:solidFill>
                  <a:srgbClr val="000000"/>
                </a:solidFill>
              </a:rPr>
              <a:t>verbal score </a:t>
            </a:r>
            <a:r>
              <a:rPr lang="en-IE" altLang="en-US" dirty="0" smtClean="0">
                <a:solidFill>
                  <a:srgbClr val="000000"/>
                </a:solidFill>
              </a:rPr>
              <a:t>with </a:t>
            </a:r>
            <a:r>
              <a:rPr lang="en-IE" altLang="en-US" b="1" dirty="0" smtClean="0">
                <a:solidFill>
                  <a:srgbClr val="000000"/>
                </a:solidFill>
              </a:rPr>
              <a:t>spatial score</a:t>
            </a:r>
            <a:r>
              <a:rPr lang="en-IE" altLang="en-US" dirty="0" smtClean="0">
                <a:solidFill>
                  <a:srgbClr val="000000"/>
                </a:solidFill>
              </a:rPr>
              <a:t> to allocate</a:t>
            </a:r>
          </a:p>
          <a:p>
            <a:r>
              <a:rPr lang="en-IE" altLang="en-US" dirty="0">
                <a:solidFill>
                  <a:srgbClr val="000000"/>
                </a:solidFill>
              </a:rPr>
              <a:t>	</a:t>
            </a:r>
            <a:r>
              <a:rPr lang="en-IE" altLang="en-US" dirty="0" smtClean="0">
                <a:solidFill>
                  <a:srgbClr val="000000"/>
                </a:solidFill>
              </a:rPr>
              <a:t>	each student with a </a:t>
            </a:r>
            <a:r>
              <a:rPr lang="en-IE" altLang="en-US" b="1" dirty="0" smtClean="0">
                <a:solidFill>
                  <a:srgbClr val="000000"/>
                </a:solidFill>
              </a:rPr>
              <a:t>‘Student Profile’</a:t>
            </a:r>
            <a:endParaRPr lang="en-IE" altLang="en-US" b="1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371600" y="4114800"/>
            <a:ext cx="80216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altLang="en-US" dirty="0" smtClean="0">
                <a:solidFill>
                  <a:srgbClr val="000000"/>
                </a:solidFill>
              </a:rPr>
              <a:t>The </a:t>
            </a:r>
            <a:r>
              <a:rPr lang="en-IE" altLang="en-US" b="1" dirty="0" smtClean="0">
                <a:solidFill>
                  <a:srgbClr val="000000"/>
                </a:solidFill>
              </a:rPr>
              <a:t>‘Student Profile’</a:t>
            </a:r>
            <a:r>
              <a:rPr lang="en-IE" altLang="en-US" dirty="0" smtClean="0">
                <a:solidFill>
                  <a:srgbClr val="000000"/>
                </a:solidFill>
              </a:rPr>
              <a:t> </a:t>
            </a:r>
            <a:r>
              <a:rPr lang="en-IE" altLang="en-US" dirty="0">
                <a:solidFill>
                  <a:srgbClr val="000000"/>
                </a:solidFill>
              </a:rPr>
              <a:t>indicates the students learning </a:t>
            </a:r>
            <a:r>
              <a:rPr lang="en-IE" altLang="en-US" dirty="0" smtClean="0">
                <a:solidFill>
                  <a:srgbClr val="000000"/>
                </a:solidFill>
              </a:rPr>
              <a:t>preference and should be </a:t>
            </a:r>
          </a:p>
          <a:p>
            <a:r>
              <a:rPr lang="en-IE" altLang="en-US" dirty="0" smtClean="0">
                <a:solidFill>
                  <a:srgbClr val="000000"/>
                </a:solidFill>
              </a:rPr>
              <a:t>considered when choosing your subjects for Junior Cycle . </a:t>
            </a:r>
            <a:endParaRPr lang="en-IE" altLang="en-US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6388" y="377489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85104" y="5342155"/>
            <a:ext cx="60960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E" altLang="en-US" b="1" dirty="0">
                <a:solidFill>
                  <a:srgbClr val="000000"/>
                </a:solidFill>
              </a:rPr>
              <a:t>Average Mean SAS </a:t>
            </a:r>
            <a:r>
              <a:rPr lang="en-IE" altLang="en-US" b="1" dirty="0" smtClean="0">
                <a:solidFill>
                  <a:srgbClr val="000000"/>
                </a:solidFill>
              </a:rPr>
              <a:t>for a student is between </a:t>
            </a:r>
            <a:r>
              <a:rPr lang="en-IE" altLang="en-US" b="1" dirty="0">
                <a:solidFill>
                  <a:srgbClr val="000000"/>
                </a:solidFill>
              </a:rPr>
              <a:t>90 and </a:t>
            </a:r>
            <a:r>
              <a:rPr lang="en-IE" altLang="en-US" b="1" dirty="0" smtClean="0">
                <a:solidFill>
                  <a:srgbClr val="000000"/>
                </a:solidFill>
              </a:rPr>
              <a:t>110</a:t>
            </a:r>
          </a:p>
          <a:p>
            <a:endParaRPr lang="en-IE" altLang="en-US" b="1" dirty="0">
              <a:solidFill>
                <a:srgbClr val="000000"/>
              </a:solidFill>
            </a:endParaRPr>
          </a:p>
          <a:p>
            <a:r>
              <a:rPr lang="en-IE" altLang="en-US" b="1" dirty="0" smtClean="0">
                <a:solidFill>
                  <a:srgbClr val="000000"/>
                </a:solidFill>
              </a:rPr>
              <a:t>100 is the most common.</a:t>
            </a:r>
            <a:endParaRPr lang="en-IE" altLang="en-US" b="1" dirty="0">
              <a:solidFill>
                <a:srgbClr val="000000"/>
              </a:solidFill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62928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1037" y="1123968"/>
            <a:ext cx="1343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2400" dirty="0" smtClean="0">
                <a:solidFill>
                  <a:srgbClr val="000000"/>
                </a:solidFill>
              </a:rPr>
              <a:t>The CAT4</a:t>
            </a:r>
            <a:endParaRPr lang="en-IE" altLang="en-US" sz="240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6388" y="377489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959100"/>
            <a:ext cx="2776538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894013" y="4303713"/>
            <a:ext cx="6262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>
                <a:solidFill>
                  <a:srgbClr val="000000"/>
                </a:solidFill>
              </a:rPr>
              <a:t>Majority of people have no bias towards either thinking skill 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17488" y="1690688"/>
            <a:ext cx="26733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3200" dirty="0">
                <a:solidFill>
                  <a:srgbClr val="000000"/>
                </a:solidFill>
              </a:rPr>
              <a:t>Student </a:t>
            </a:r>
            <a:r>
              <a:rPr lang="en-IE" altLang="en-US" sz="3200" dirty="0" smtClean="0">
                <a:solidFill>
                  <a:srgbClr val="000000"/>
                </a:solidFill>
              </a:rPr>
              <a:t>Profile</a:t>
            </a:r>
            <a:endParaRPr lang="en-IE" altLang="en-US" sz="3200" dirty="0">
              <a:solidFill>
                <a:srgbClr val="00000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 rot="16200000">
            <a:off x="3093244" y="3483769"/>
            <a:ext cx="1276350" cy="271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>
              <a:solidFill>
                <a:prstClr val="white"/>
              </a:solidFill>
            </a:endParaRPr>
          </a:p>
        </p:txBody>
      </p: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3962400" y="3408363"/>
            <a:ext cx="2352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>
                <a:solidFill>
                  <a:srgbClr val="000000"/>
                </a:solidFill>
              </a:rPr>
              <a:t>Less and less people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4105275" y="5157788"/>
            <a:ext cx="2352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>
                <a:solidFill>
                  <a:srgbClr val="000000"/>
                </a:solidFill>
              </a:rPr>
              <a:t>Less and less people</a:t>
            </a:r>
          </a:p>
        </p:txBody>
      </p:sp>
      <p:sp>
        <p:nvSpPr>
          <p:cNvPr id="17" name="Right Arrow 16"/>
          <p:cNvSpPr/>
          <p:nvPr/>
        </p:nvSpPr>
        <p:spPr>
          <a:xfrm rot="5400000">
            <a:off x="3115240" y="5207000"/>
            <a:ext cx="1276350" cy="271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52800" y="1694134"/>
            <a:ext cx="5465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Indicates a students bias/potential towards learning</a:t>
            </a:r>
          </a:p>
          <a:p>
            <a:r>
              <a:rPr lang="en-IE" b="1" dirty="0"/>
              <a:t>v</a:t>
            </a:r>
            <a:r>
              <a:rPr lang="en-IE" b="1" dirty="0" smtClean="0"/>
              <a:t>erbally</a:t>
            </a:r>
            <a:r>
              <a:rPr lang="en-IE" dirty="0" smtClean="0"/>
              <a:t> (with words) or </a:t>
            </a:r>
            <a:r>
              <a:rPr lang="en-IE" b="1" dirty="0" smtClean="0"/>
              <a:t>spatially </a:t>
            </a:r>
            <a:r>
              <a:rPr lang="en-IE" dirty="0" smtClean="0"/>
              <a:t>(with shapes/spaces).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13994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1037" y="1123968"/>
            <a:ext cx="1343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2400" dirty="0" smtClean="0">
                <a:solidFill>
                  <a:srgbClr val="000000"/>
                </a:solidFill>
              </a:rPr>
              <a:t>The CAT4</a:t>
            </a:r>
            <a:endParaRPr lang="en-IE" altLang="en-US" sz="240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6388" y="377489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217488" y="1690688"/>
            <a:ext cx="85195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3200" dirty="0" smtClean="0">
                <a:solidFill>
                  <a:srgbClr val="000000"/>
                </a:solidFill>
              </a:rPr>
              <a:t>Using the Student </a:t>
            </a:r>
            <a:r>
              <a:rPr lang="en-IE" altLang="en-US" sz="3200" dirty="0">
                <a:solidFill>
                  <a:srgbClr val="000000"/>
                </a:solidFill>
              </a:rPr>
              <a:t>Profile </a:t>
            </a:r>
            <a:r>
              <a:rPr lang="en-IE" altLang="en-US" sz="3200" dirty="0" smtClean="0">
                <a:solidFill>
                  <a:srgbClr val="000000"/>
                </a:solidFill>
              </a:rPr>
              <a:t>making </a:t>
            </a:r>
            <a:r>
              <a:rPr lang="en-IE" altLang="en-US" sz="3200" dirty="0">
                <a:solidFill>
                  <a:srgbClr val="000000"/>
                </a:solidFill>
              </a:rPr>
              <a:t>Subjects Choices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3321050" y="5019675"/>
            <a:ext cx="1041400" cy="749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>
              <a:solidFill>
                <a:prstClr val="white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3233738" y="3098800"/>
            <a:ext cx="1054100" cy="708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>
              <a:solidFill>
                <a:prstClr val="white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3238500" y="4344988"/>
            <a:ext cx="1041400" cy="271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>
              <a:solidFill>
                <a:prstClr val="white"/>
              </a:solidFill>
            </a:endParaRPr>
          </a:p>
        </p:txBody>
      </p:sp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4697413" y="427831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>
                <a:solidFill>
                  <a:srgbClr val="000000"/>
                </a:solidFill>
              </a:rPr>
              <a:t>All subjects will suit</a:t>
            </a:r>
          </a:p>
        </p:txBody>
      </p:sp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4586288" y="3133725"/>
            <a:ext cx="38401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>
                <a:solidFill>
                  <a:srgbClr val="000000"/>
                </a:solidFill>
              </a:rPr>
              <a:t>Consider the word based before </a:t>
            </a:r>
          </a:p>
          <a:p>
            <a:r>
              <a:rPr lang="en-IE" altLang="en-US">
                <a:solidFill>
                  <a:srgbClr val="000000"/>
                </a:solidFill>
              </a:rPr>
              <a:t>the technical and graphical subjects</a:t>
            </a: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4641850" y="5060950"/>
            <a:ext cx="43132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altLang="en-US">
                <a:solidFill>
                  <a:srgbClr val="000000"/>
                </a:solidFill>
              </a:rPr>
              <a:t>Consider the technical and graphical </a:t>
            </a:r>
          </a:p>
          <a:p>
            <a:r>
              <a:rPr lang="en-IE" altLang="en-US">
                <a:solidFill>
                  <a:srgbClr val="000000"/>
                </a:solidFill>
              </a:rPr>
              <a:t>subjects before the word based subjects</a:t>
            </a:r>
          </a:p>
        </p:txBody>
      </p:sp>
      <p:pic>
        <p:nvPicPr>
          <p:cNvPr id="25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959100"/>
            <a:ext cx="2776538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2910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1037" y="1123968"/>
            <a:ext cx="1343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2400" dirty="0" smtClean="0">
                <a:solidFill>
                  <a:srgbClr val="000000"/>
                </a:solidFill>
              </a:rPr>
              <a:t>The CAT4</a:t>
            </a:r>
            <a:endParaRPr lang="en-IE" altLang="en-US" sz="240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6388" y="377489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17488" y="1690688"/>
            <a:ext cx="4511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3200" dirty="0">
                <a:solidFill>
                  <a:srgbClr val="000000"/>
                </a:solidFill>
              </a:rPr>
              <a:t>Fast forward 6 Years.....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321050" y="5019675"/>
            <a:ext cx="1041400" cy="749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>
              <a:solidFill>
                <a:prstClr val="white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252788" y="3219450"/>
            <a:ext cx="1054100" cy="708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>
              <a:solidFill>
                <a:prstClr val="white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265488" y="4354513"/>
            <a:ext cx="1041400" cy="271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>
              <a:solidFill>
                <a:prstClr val="white"/>
              </a:solidFill>
            </a:endParaRPr>
          </a:p>
        </p:txBody>
      </p:sp>
      <p:sp>
        <p:nvSpPr>
          <p:cNvPr id="27" name="TextBox 10"/>
          <p:cNvSpPr txBox="1">
            <a:spLocks noChangeArrowheads="1"/>
          </p:cNvSpPr>
          <p:nvPr/>
        </p:nvSpPr>
        <p:spPr bwMode="auto">
          <a:xfrm>
            <a:off x="4651375" y="4105275"/>
            <a:ext cx="34786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dirty="0">
                <a:solidFill>
                  <a:srgbClr val="000000"/>
                </a:solidFill>
              </a:rPr>
              <a:t>Arts   Commerce  Health </a:t>
            </a:r>
            <a:r>
              <a:rPr lang="en-IE" altLang="en-US" dirty="0" smtClean="0">
                <a:solidFill>
                  <a:srgbClr val="000000"/>
                </a:solidFill>
              </a:rPr>
              <a:t>Sciences   </a:t>
            </a:r>
            <a:endParaRPr lang="en-IE" altLang="en-US" dirty="0">
              <a:solidFill>
                <a:srgbClr val="000000"/>
              </a:solidFill>
            </a:endParaRPr>
          </a:p>
          <a:p>
            <a:r>
              <a:rPr lang="en-IE" altLang="en-US" dirty="0" smtClean="0">
                <a:solidFill>
                  <a:srgbClr val="000000"/>
                </a:solidFill>
              </a:rPr>
              <a:t>Engineering</a:t>
            </a:r>
            <a:endParaRPr lang="en-IE" altLang="en-US" dirty="0">
              <a:solidFill>
                <a:srgbClr val="000000"/>
              </a:solidFill>
            </a:endParaRPr>
          </a:p>
        </p:txBody>
      </p:sp>
      <p:sp>
        <p:nvSpPr>
          <p:cNvPr id="28" name="TextBox 15"/>
          <p:cNvSpPr txBox="1">
            <a:spLocks noChangeArrowheads="1"/>
          </p:cNvSpPr>
          <p:nvPr/>
        </p:nvSpPr>
        <p:spPr bwMode="auto">
          <a:xfrm>
            <a:off x="4651375" y="3154161"/>
            <a:ext cx="39052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dirty="0">
                <a:solidFill>
                  <a:srgbClr val="000000"/>
                </a:solidFill>
              </a:rPr>
              <a:t>Arts   Commerce  </a:t>
            </a:r>
            <a:r>
              <a:rPr lang="en-IE" altLang="en-US" dirty="0" smtClean="0">
                <a:solidFill>
                  <a:srgbClr val="000000"/>
                </a:solidFill>
              </a:rPr>
              <a:t>Communications</a:t>
            </a:r>
          </a:p>
          <a:p>
            <a:r>
              <a:rPr lang="en-IE" altLang="en-US" dirty="0" smtClean="0">
                <a:solidFill>
                  <a:srgbClr val="000000"/>
                </a:solidFill>
              </a:rPr>
              <a:t>Media Law  Health Sciences  Journalism</a:t>
            </a:r>
            <a:endParaRPr lang="en-IE" altLang="en-US" dirty="0">
              <a:solidFill>
                <a:srgbClr val="000000"/>
              </a:solidFill>
            </a:endParaRPr>
          </a:p>
        </p:txBody>
      </p: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4651375" y="5135563"/>
            <a:ext cx="43132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altLang="en-US" dirty="0">
                <a:solidFill>
                  <a:srgbClr val="000000"/>
                </a:solidFill>
              </a:rPr>
              <a:t>Lab Science Design Architecture</a:t>
            </a:r>
          </a:p>
          <a:p>
            <a:r>
              <a:rPr lang="en-IE" altLang="en-US" dirty="0">
                <a:solidFill>
                  <a:srgbClr val="000000"/>
                </a:solidFill>
              </a:rPr>
              <a:t>Engineering </a:t>
            </a:r>
            <a:r>
              <a:rPr lang="en-IE" altLang="en-US" dirty="0" smtClean="0">
                <a:solidFill>
                  <a:srgbClr val="000000"/>
                </a:solidFill>
              </a:rPr>
              <a:t>IT  Financial Mathematics</a:t>
            </a:r>
            <a:endParaRPr lang="en-IE" altLang="en-US" dirty="0">
              <a:solidFill>
                <a:srgbClr val="000000"/>
              </a:solidFill>
            </a:endParaRPr>
          </a:p>
        </p:txBody>
      </p:sp>
      <p:pic>
        <p:nvPicPr>
          <p:cNvPr id="30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959100"/>
            <a:ext cx="2776538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"/>
          <p:cNvSpPr txBox="1">
            <a:spLocks noChangeArrowheads="1"/>
          </p:cNvSpPr>
          <p:nvPr/>
        </p:nvSpPr>
        <p:spPr bwMode="auto">
          <a:xfrm>
            <a:off x="4876800" y="2449790"/>
            <a:ext cx="177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dirty="0">
                <a:solidFill>
                  <a:srgbClr val="000000"/>
                </a:solidFill>
              </a:rPr>
              <a:t>College Course</a:t>
            </a:r>
          </a:p>
        </p:txBody>
      </p:sp>
      <p:sp>
        <p:nvSpPr>
          <p:cNvPr id="32" name="TextBox 3"/>
          <p:cNvSpPr txBox="1">
            <a:spLocks noChangeArrowheads="1"/>
          </p:cNvSpPr>
          <p:nvPr/>
        </p:nvSpPr>
        <p:spPr bwMode="auto">
          <a:xfrm>
            <a:off x="812800" y="2395538"/>
            <a:ext cx="83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>
                <a:solidFill>
                  <a:srgbClr val="000000"/>
                </a:solidFill>
              </a:rPr>
              <a:t>Profile</a:t>
            </a:r>
          </a:p>
        </p:txBody>
      </p:sp>
    </p:spTree>
    <p:extLst>
      <p:ext uri="{BB962C8B-B14F-4D97-AF65-F5344CB8AC3E}">
        <p14:creationId xmlns:p14="http://schemas.microsoft.com/office/powerpoint/2010/main" val="3727170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6388" y="377489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272629" y="1499612"/>
            <a:ext cx="43634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altLang="en-US" sz="3200" dirty="0" smtClean="0">
                <a:solidFill>
                  <a:srgbClr val="000000"/>
                </a:solidFill>
              </a:rPr>
              <a:t>Your </a:t>
            </a:r>
            <a:r>
              <a:rPr lang="en-IE" altLang="en-US" sz="3200" dirty="0">
                <a:solidFill>
                  <a:srgbClr val="000000"/>
                </a:solidFill>
              </a:rPr>
              <a:t>CAT4 Results </a:t>
            </a:r>
            <a:r>
              <a:rPr lang="en-IE" altLang="en-US" sz="3200" dirty="0" smtClean="0">
                <a:solidFill>
                  <a:srgbClr val="000000"/>
                </a:solidFill>
              </a:rPr>
              <a:t>Report</a:t>
            </a:r>
            <a:endParaRPr lang="en-IE" altLang="en-US" sz="3200" dirty="0">
              <a:solidFill>
                <a:srgbClr val="000000"/>
              </a:solidFill>
            </a:endParaRPr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306388" y="2209800"/>
            <a:ext cx="18473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altLang="en-US" sz="2400" dirty="0">
              <a:solidFill>
                <a:srgbClr val="000000"/>
              </a:solidFill>
            </a:endParaRPr>
          </a:p>
          <a:p>
            <a:endParaRPr lang="en-IE" altLang="en-US" sz="2400" dirty="0">
              <a:solidFill>
                <a:srgbClr val="000000"/>
              </a:solidFill>
            </a:endParaRPr>
          </a:p>
          <a:p>
            <a:endParaRPr lang="en-IE" altLang="en-US" sz="2400" dirty="0">
              <a:solidFill>
                <a:srgbClr val="000000"/>
              </a:solidFill>
            </a:endParaRPr>
          </a:p>
          <a:p>
            <a:endParaRPr lang="en-IE" altLang="en-US" sz="2400" dirty="0">
              <a:solidFill>
                <a:srgbClr val="000000"/>
              </a:solidFill>
            </a:endParaRPr>
          </a:p>
          <a:p>
            <a:endParaRPr lang="en-IE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435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Lesson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1905000"/>
            <a:ext cx="3047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My Career Interests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895600"/>
            <a:ext cx="8360879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sz="2800" dirty="0" smtClean="0"/>
              <a:t> learn about our career interests</a:t>
            </a:r>
          </a:p>
          <a:p>
            <a:pPr>
              <a:buFont typeface="Arial" pitchFamily="34" charset="0"/>
              <a:buChar char="•"/>
            </a:pPr>
            <a:r>
              <a:rPr lang="en-IE" sz="2800" dirty="0" smtClean="0"/>
              <a:t> learn about what people with these interests like to do</a:t>
            </a:r>
          </a:p>
          <a:p>
            <a:pPr>
              <a:buFont typeface="Arial" pitchFamily="34" charset="0"/>
              <a:buChar char="•"/>
            </a:pPr>
            <a:r>
              <a:rPr lang="en-IE" sz="2800" dirty="0" smtClean="0"/>
              <a:t> identify possible careers for the future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6388" y="377489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853317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 </a:t>
            </a:r>
            <a:endParaRPr lang="en-IE" dirty="0"/>
          </a:p>
          <a:p>
            <a:r>
              <a:rPr lang="en-US" sz="1200" dirty="0"/>
              <a:t>Last April, all incoming 1st Year Students were assessed using the CAT4 Cognitive Abilities Test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  </a:t>
            </a:r>
            <a:endParaRPr lang="en-IE" sz="1200" dirty="0"/>
          </a:p>
          <a:p>
            <a:r>
              <a:rPr lang="en-US" sz="1200" dirty="0"/>
              <a:t>The CAT4 tests the students in 4 key areas associated with Words (Verbal Reasoning), Numbers (Quantitative Reasoning), </a:t>
            </a:r>
            <a:endParaRPr lang="en-US" sz="1200" dirty="0" smtClean="0"/>
          </a:p>
          <a:p>
            <a:r>
              <a:rPr lang="en-US" sz="1200" dirty="0" smtClean="0"/>
              <a:t>Shapes </a:t>
            </a:r>
            <a:r>
              <a:rPr lang="en-US" sz="1200" dirty="0"/>
              <a:t>(Non-verbal Reasoning) and Shapes and Spaces (Spatial Reasoning).</a:t>
            </a:r>
            <a:endParaRPr lang="en-IE" sz="1200" dirty="0"/>
          </a:p>
          <a:p>
            <a:endParaRPr lang="en-US" sz="1200" dirty="0" smtClean="0"/>
          </a:p>
          <a:p>
            <a:r>
              <a:rPr lang="en-US" sz="1200" dirty="0" smtClean="0"/>
              <a:t>Each </a:t>
            </a:r>
            <a:r>
              <a:rPr lang="en-US" sz="1200" dirty="0"/>
              <a:t>test is scored and a Mean SAS (</a:t>
            </a:r>
            <a:r>
              <a:rPr lang="en-US" sz="1200" dirty="0" err="1"/>
              <a:t>Standardised</a:t>
            </a:r>
            <a:r>
              <a:rPr lang="en-US" sz="1200" dirty="0"/>
              <a:t> Age Score) is calculated from the 4 scores for each student.  </a:t>
            </a:r>
            <a:endParaRPr lang="en-US" sz="1200" dirty="0" smtClean="0"/>
          </a:p>
          <a:p>
            <a:r>
              <a:rPr lang="en-US" sz="1200" dirty="0" smtClean="0"/>
              <a:t>The </a:t>
            </a:r>
            <a:r>
              <a:rPr lang="en-US" sz="1200" dirty="0"/>
              <a:t>Mean SAS is considered to be the fairest way to compare the performance of different students within a year group.  </a:t>
            </a:r>
            <a:endParaRPr lang="en-US" sz="1200" dirty="0" smtClean="0"/>
          </a:p>
          <a:p>
            <a:r>
              <a:rPr lang="en-US" sz="1200" dirty="0" smtClean="0"/>
              <a:t>An </a:t>
            </a:r>
            <a:r>
              <a:rPr lang="en-US" sz="1200" dirty="0"/>
              <a:t>average score would be 100.</a:t>
            </a:r>
            <a:endParaRPr lang="en-IE" sz="1200" dirty="0"/>
          </a:p>
          <a:p>
            <a:endParaRPr lang="en-US" sz="1200" dirty="0" smtClean="0"/>
          </a:p>
          <a:p>
            <a:r>
              <a:rPr lang="en-US" sz="1200" dirty="0" smtClean="0"/>
              <a:t>The </a:t>
            </a:r>
            <a:r>
              <a:rPr lang="en-US" sz="1200" dirty="0"/>
              <a:t>CAT4 also considers the scores of the ‘Verbal Reasoning’ and ‘Spatial Reasoning’ tests and uses these to allocate </a:t>
            </a:r>
            <a:endParaRPr lang="en-US" sz="1200" dirty="0" smtClean="0"/>
          </a:p>
          <a:p>
            <a:r>
              <a:rPr lang="en-US" sz="1200" dirty="0" smtClean="0"/>
              <a:t>each </a:t>
            </a:r>
            <a:r>
              <a:rPr lang="en-US" sz="1200" dirty="0"/>
              <a:t>student to one of 7 broad ‘profiles’ which can indicate the student’s preference towards the ‘reading, writing and </a:t>
            </a:r>
            <a:endParaRPr lang="en-US" sz="1200" dirty="0" smtClean="0"/>
          </a:p>
          <a:p>
            <a:r>
              <a:rPr lang="en-US" sz="1200" dirty="0" smtClean="0"/>
              <a:t>debating</a:t>
            </a:r>
            <a:r>
              <a:rPr lang="en-US" sz="1200" dirty="0"/>
              <a:t>’ or the ‘technical, practical and doing’ type subjects</a:t>
            </a:r>
            <a:r>
              <a:rPr lang="en-US" sz="1200" dirty="0" smtClean="0"/>
              <a:t>.</a:t>
            </a:r>
          </a:p>
          <a:p>
            <a:endParaRPr lang="en-IE" sz="1200" dirty="0"/>
          </a:p>
          <a:p>
            <a:r>
              <a:rPr lang="en-US" sz="1200" dirty="0"/>
              <a:t>Overleaf you will find the CAT4 results for the named student with an analysis of their scores.</a:t>
            </a:r>
            <a:endParaRPr lang="en-IE" sz="1200" dirty="0"/>
          </a:p>
          <a:p>
            <a:r>
              <a:rPr lang="en-US" sz="1200" dirty="0"/>
              <a:t>Students are advised to consider these scores as part of their overall Subject Choice decision making process in January 2019</a:t>
            </a:r>
            <a:r>
              <a:rPr lang="en-US" sz="1200" dirty="0" smtClean="0"/>
              <a:t>.</a:t>
            </a:r>
          </a:p>
          <a:p>
            <a:endParaRPr lang="en-IE" sz="1200" dirty="0"/>
          </a:p>
          <a:p>
            <a:r>
              <a:rPr lang="en-US" sz="1200" dirty="0"/>
              <a:t>This information should guide students towards choosing subjects based on their abilities with words, numbers, shapes and spaces.   </a:t>
            </a:r>
            <a:endParaRPr lang="en-US" sz="1200" dirty="0" smtClean="0"/>
          </a:p>
          <a:p>
            <a:endParaRPr lang="en-US" sz="1200" dirty="0"/>
          </a:p>
          <a:p>
            <a:r>
              <a:rPr lang="en-US" sz="1200" dirty="0" smtClean="0"/>
              <a:t>Put </a:t>
            </a:r>
            <a:r>
              <a:rPr lang="en-US" sz="1200" dirty="0"/>
              <a:t>simply, these scores are an indication of the student’s potential ability with subjects based on reading, writing and </a:t>
            </a:r>
            <a:r>
              <a:rPr lang="en-US" sz="1200" dirty="0" smtClean="0"/>
              <a:t>communicating</a:t>
            </a:r>
          </a:p>
          <a:p>
            <a:r>
              <a:rPr lang="en-US" sz="1200" dirty="0" smtClean="0"/>
              <a:t>compared </a:t>
            </a:r>
            <a:r>
              <a:rPr lang="en-US" sz="1200" dirty="0"/>
              <a:t>to subjects of a more technical, practical and ‘doing’ nature.</a:t>
            </a:r>
            <a:endParaRPr lang="en-IE" sz="1200" dirty="0"/>
          </a:p>
          <a:p>
            <a:endParaRPr lang="en-US" sz="1200" dirty="0" smtClean="0"/>
          </a:p>
          <a:p>
            <a:r>
              <a:rPr lang="en-US" sz="1200" dirty="0" smtClean="0"/>
              <a:t>The </a:t>
            </a:r>
            <a:r>
              <a:rPr lang="en-US" sz="1200" dirty="0"/>
              <a:t>group average score for each of the 4 test areas are given in the table to ensure that all scores are considered in context.</a:t>
            </a:r>
            <a:endParaRPr lang="en-IE" sz="1200" dirty="0"/>
          </a:p>
          <a:p>
            <a:r>
              <a:rPr lang="en-US" sz="1200" dirty="0"/>
              <a:t>If you would like further information about the CAT4 please email </a:t>
            </a:r>
            <a:r>
              <a:rPr lang="en-US" sz="1200" dirty="0">
                <a:hlinkClick r:id="rId3"/>
              </a:rPr>
              <a:t>guidancepca@gmail.com</a:t>
            </a:r>
            <a:endParaRPr lang="en-IE" sz="12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95573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6388" y="377489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377258"/>
              </p:ext>
            </p:extLst>
          </p:nvPr>
        </p:nvGraphicFramePr>
        <p:xfrm>
          <a:off x="530515" y="2081719"/>
          <a:ext cx="5485765" cy="2054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920">
                  <a:extLst>
                    <a:ext uri="{9D8B030D-6E8A-4147-A177-3AD203B41FA5}">
                      <a16:colId xmlns:a16="http://schemas.microsoft.com/office/drawing/2014/main" val="2324856733"/>
                    </a:ext>
                  </a:extLst>
                </a:gridCol>
                <a:gridCol w="2036892">
                  <a:extLst>
                    <a:ext uri="{9D8B030D-6E8A-4147-A177-3AD203B41FA5}">
                      <a16:colId xmlns:a16="http://schemas.microsoft.com/office/drawing/2014/main" val="2548011845"/>
                    </a:ext>
                  </a:extLst>
                </a:gridCol>
                <a:gridCol w="1678953">
                  <a:extLst>
                    <a:ext uri="{9D8B030D-6E8A-4147-A177-3AD203B41FA5}">
                      <a16:colId xmlns:a16="http://schemas.microsoft.com/office/drawing/2014/main" val="39333682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Assessment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 dirty="0">
                          <a:effectLst/>
                        </a:rPr>
                        <a:t>Score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Average 1</a:t>
                      </a:r>
                      <a:r>
                        <a:rPr lang="en-IE" sz="1100" baseline="30000">
                          <a:effectLst/>
                        </a:rPr>
                        <a:t>st</a:t>
                      </a:r>
                      <a:r>
                        <a:rPr lang="en-IE" sz="1100">
                          <a:effectLst/>
                        </a:rPr>
                        <a:t> Year Group Score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146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Mean SAS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98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105.9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71374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Verbal Reasoning - Words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78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107.8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5010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Quantitative Reasoning - Numbers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100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106.7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15727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Non-Verbal Reasoning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Shapes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 dirty="0">
                          <a:effectLst/>
                        </a:rPr>
                        <a:t>99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102.2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80171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Spatial Reasoning – Shapes and Spaces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>
                          <a:effectLst/>
                        </a:rPr>
                        <a:t>114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100" dirty="0">
                          <a:effectLst/>
                        </a:rPr>
                        <a:t>106.2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560911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47675" y="1133475"/>
            <a:ext cx="14238464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CAT4 Scores	</a:t>
            </a:r>
            <a:r>
              <a:rPr kumimoji="0" lang="en-IE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endParaRPr kumimoji="0" lang="en-IE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Form: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</a:t>
            </a: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endParaRPr kumimoji="0" lang="en-IE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Surname:		</a:t>
            </a:r>
            <a:r>
              <a:rPr lang="en-IE" alt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Someone</a:t>
            </a:r>
            <a:endParaRPr kumimoji="0" lang="en-IE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Name:		</a:t>
            </a:r>
            <a:r>
              <a:rPr lang="en-IE" altLang="en-US" sz="1100" b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O’Someone</a:t>
            </a:r>
            <a:endParaRPr kumimoji="0" lang="en-IE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alt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9565" y="4572000"/>
            <a:ext cx="7250703" cy="1892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Extreme spatial </a:t>
            </a:r>
            <a:r>
              <a:rPr lang="en-IE" alt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IE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strongly more suited to the technical/practical subjects than the wordy subjects.</a:t>
            </a:r>
            <a:endParaRPr lang="en-IE" altLang="en-US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should excel in problem solving and will grasp concepts quickly and naturally.  You probably do not enjoy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rote learning and may arrive at a correct solution to a task without demonstrating the steps along the way.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careful with this as you may lose marks in some subjects for not showing your working out.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likely to be a high achiever in subjects that require good visual-spatial skills such as Maths and Physics as well as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Technology.  You appear to have a relative weakness in verbal skills so what you understand when being taught may be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uneven and you may need support in subjects where the emphasis is on the written word.</a:t>
            </a:r>
            <a:endParaRPr lang="en-IE" altLang="en-US" sz="1100" dirty="0">
              <a:latin typeface="Arial" panose="020B0604020202020204" pitchFamily="34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95956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6202" y="1905000"/>
            <a:ext cx="829182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The CAT4 results and analysis can give me an indication </a:t>
            </a:r>
          </a:p>
          <a:p>
            <a:r>
              <a:rPr lang="en-IE" sz="2800" dirty="0" smtClean="0"/>
              <a:t>of my potential ________ with particular subjects.</a:t>
            </a:r>
          </a:p>
          <a:p>
            <a:endParaRPr lang="en-IE" sz="2800" dirty="0" smtClean="0"/>
          </a:p>
          <a:p>
            <a:r>
              <a:rPr lang="en-IE" sz="2800" dirty="0" smtClean="0"/>
              <a:t>I know I use these results to help me to decide on </a:t>
            </a:r>
          </a:p>
          <a:p>
            <a:r>
              <a:rPr lang="en-IE" sz="2800" dirty="0"/>
              <a:t>s</a:t>
            </a:r>
            <a:r>
              <a:rPr lang="en-IE" sz="2800" dirty="0" smtClean="0"/>
              <a:t>ubjects for my Junior Cycle.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6202" y="929670"/>
            <a:ext cx="27272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Reflect and Share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900956"/>
            <a:ext cx="872557" cy="58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3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en-IE" dirty="0" smtClean="0"/>
              <a:t>1</a:t>
            </a:r>
            <a:r>
              <a:rPr lang="en-IE" baseline="30000" dirty="0" smtClean="0"/>
              <a:t>st</a:t>
            </a:r>
            <a:r>
              <a:rPr lang="en-IE" dirty="0" smtClean="0"/>
              <a:t> Year Careers Guidance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133600"/>
            <a:ext cx="6400800" cy="685800"/>
          </a:xfrm>
        </p:spPr>
        <p:txBody>
          <a:bodyPr/>
          <a:lstStyle/>
          <a:p>
            <a:r>
              <a:rPr lang="en-IE" dirty="0" smtClean="0"/>
              <a:t>2017 2018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352800"/>
            <a:ext cx="64981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Lesson 1	My Career Interests</a:t>
            </a:r>
          </a:p>
          <a:p>
            <a:r>
              <a:rPr lang="en-IE" sz="2400" dirty="0" smtClean="0"/>
              <a:t>Lesson 2	CAT4 Feedback</a:t>
            </a:r>
          </a:p>
          <a:p>
            <a:r>
              <a:rPr lang="en-IE" sz="2400" b="1" dirty="0" smtClean="0"/>
              <a:t>Lesson 3	Junior Cycle Subject Choices in PCA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Lesson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1828800"/>
            <a:ext cx="5402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Junior Cycle Subject Choices in PCA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895600"/>
            <a:ext cx="6835076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sz="2800" dirty="0" smtClean="0"/>
              <a:t> names and number of subjects to choose</a:t>
            </a:r>
          </a:p>
          <a:p>
            <a:pPr>
              <a:buFont typeface="Arial" pitchFamily="34" charset="0"/>
              <a:buChar char="•"/>
            </a:pPr>
            <a:r>
              <a:rPr lang="en-IE" sz="2800" dirty="0" smtClean="0"/>
              <a:t> what to think about when choosing subjects</a:t>
            </a:r>
          </a:p>
          <a:p>
            <a:endParaRPr lang="en-IE" sz="28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600" dirty="0" smtClean="0"/>
              <a:t>Date		Careers 		Mr. Courtney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371600"/>
            <a:ext cx="4402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3:	</a:t>
            </a:r>
            <a:r>
              <a:rPr lang="en-IE" dirty="0" smtClean="0"/>
              <a:t>Junior Cycle Subject Choices in PCA</a:t>
            </a:r>
            <a:endParaRPr lang="en-US" dirty="0" smtClean="0"/>
          </a:p>
          <a:p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323" y="764808"/>
            <a:ext cx="872557" cy="580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457200" y="2971800"/>
            <a:ext cx="1752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English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00800" y="4191000"/>
            <a:ext cx="211834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IE" sz="4400" dirty="0" smtClean="0">
                <a:solidFill>
                  <a:schemeClr val="accent1">
                    <a:lumMod val="75000"/>
                  </a:schemeClr>
                </a:solidFill>
              </a:rPr>
              <a:t>And 5 more….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1676400"/>
            <a:ext cx="7416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In 2</a:t>
            </a:r>
            <a:r>
              <a:rPr lang="en-IE" sz="2400" baseline="30000" dirty="0" smtClean="0"/>
              <a:t>nd</a:t>
            </a:r>
            <a:r>
              <a:rPr lang="en-IE" sz="2400" dirty="0" smtClean="0"/>
              <a:t> and 3</a:t>
            </a:r>
            <a:r>
              <a:rPr lang="en-IE" sz="2400" baseline="30000" dirty="0" smtClean="0"/>
              <a:t>rd</a:t>
            </a:r>
            <a:r>
              <a:rPr lang="en-IE" sz="2400" dirty="0" smtClean="0"/>
              <a:t> Year students will be assessed as part of the </a:t>
            </a:r>
          </a:p>
          <a:p>
            <a:r>
              <a:rPr lang="en-IE" sz="2400" dirty="0" smtClean="0"/>
              <a:t>Junior Cycle in 8 Subjects.</a:t>
            </a:r>
            <a:endParaRPr lang="en-US" sz="2400" dirty="0"/>
          </a:p>
        </p:txBody>
      </p:sp>
      <p:sp>
        <p:nvSpPr>
          <p:cNvPr id="14" name="Oval 13"/>
          <p:cNvSpPr/>
          <p:nvPr/>
        </p:nvSpPr>
        <p:spPr>
          <a:xfrm>
            <a:off x="3962400" y="2812197"/>
            <a:ext cx="2057400" cy="13788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Irish / </a:t>
            </a:r>
          </a:p>
          <a:p>
            <a:pPr algn="ctr"/>
            <a:r>
              <a:rPr lang="en-IE" sz="2400" dirty="0" smtClean="0"/>
              <a:t>Learning Support</a:t>
            </a:r>
            <a:endParaRPr 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2362200" y="5257800"/>
            <a:ext cx="1752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Maths</a:t>
            </a:r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2514600" y="3810000"/>
            <a:ext cx="12954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3  Core</a:t>
            </a:r>
            <a:endParaRPr lang="en-US" sz="240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9 Subjects for Junior Cycle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457200" y="2971800"/>
            <a:ext cx="1752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French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53200" y="5562600"/>
            <a:ext cx="21183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IE" sz="4400" dirty="0" smtClean="0">
                <a:solidFill>
                  <a:schemeClr val="accent1">
                    <a:lumMod val="75000"/>
                  </a:schemeClr>
                </a:solidFill>
              </a:rPr>
              <a:t>Why?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1905000"/>
            <a:ext cx="8087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The first subject a student must chooses is a Modern Language.</a:t>
            </a:r>
            <a:endParaRPr lang="en-US" sz="2400" dirty="0"/>
          </a:p>
        </p:txBody>
      </p:sp>
      <p:sp>
        <p:nvSpPr>
          <p:cNvPr id="14" name="Oval 13"/>
          <p:cNvSpPr/>
          <p:nvPr/>
        </p:nvSpPr>
        <p:spPr>
          <a:xfrm>
            <a:off x="3962400" y="3048000"/>
            <a:ext cx="1752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German</a:t>
            </a:r>
            <a:endParaRPr 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2209800" y="5410200"/>
            <a:ext cx="1981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Learning Support</a:t>
            </a:r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2133600" y="3962400"/>
            <a:ext cx="1981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Modern Language</a:t>
            </a:r>
            <a:endParaRPr lang="en-US" sz="2400" dirty="0"/>
          </a:p>
        </p:txBody>
      </p:sp>
      <p:sp>
        <p:nvSpPr>
          <p:cNvPr id="13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Choosing a Modern Language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2667000" y="54102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NCAD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3400" y="1371600"/>
            <a:ext cx="733399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sz="2400" dirty="0" smtClean="0"/>
          </a:p>
          <a:p>
            <a:r>
              <a:rPr lang="en-IE" sz="2800" dirty="0" smtClean="0"/>
              <a:t>Certain colleges require a Modern Language as a </a:t>
            </a:r>
          </a:p>
          <a:p>
            <a:r>
              <a:rPr lang="en-IE" sz="2800" dirty="0" smtClean="0"/>
              <a:t>Leaving Cert Subject for entry to certain courses. </a:t>
            </a:r>
          </a:p>
          <a:p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533400" y="5257800"/>
            <a:ext cx="18288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St. </a:t>
            </a:r>
            <a:r>
              <a:rPr lang="en-IE" sz="2400" dirty="0" err="1" smtClean="0"/>
              <a:t>Angelas</a:t>
            </a:r>
            <a:endParaRPr lang="en-US" sz="2400" dirty="0"/>
          </a:p>
        </p:txBody>
      </p:sp>
      <p:sp>
        <p:nvSpPr>
          <p:cNvPr id="13" name="Oval 12"/>
          <p:cNvSpPr/>
          <p:nvPr/>
        </p:nvSpPr>
        <p:spPr>
          <a:xfrm>
            <a:off x="4572000" y="54102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RCSI</a:t>
            </a:r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6400800" y="36576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NUIM</a:t>
            </a:r>
            <a:endParaRPr lang="en-US" sz="2400" dirty="0"/>
          </a:p>
        </p:txBody>
      </p:sp>
      <p:sp>
        <p:nvSpPr>
          <p:cNvPr id="18" name="Oval 17"/>
          <p:cNvSpPr/>
          <p:nvPr/>
        </p:nvSpPr>
        <p:spPr>
          <a:xfrm>
            <a:off x="533400" y="36576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NUIG</a:t>
            </a:r>
            <a:endParaRPr lang="en-US" sz="2400" dirty="0"/>
          </a:p>
        </p:txBody>
      </p:sp>
      <p:sp>
        <p:nvSpPr>
          <p:cNvPr id="19" name="Oval 18"/>
          <p:cNvSpPr/>
          <p:nvPr/>
        </p:nvSpPr>
        <p:spPr>
          <a:xfrm>
            <a:off x="2514600" y="36576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UCD</a:t>
            </a:r>
            <a:endParaRPr lang="en-US" sz="2400" dirty="0"/>
          </a:p>
        </p:txBody>
      </p:sp>
      <p:sp>
        <p:nvSpPr>
          <p:cNvPr id="20" name="Oval 19"/>
          <p:cNvSpPr/>
          <p:nvPr/>
        </p:nvSpPr>
        <p:spPr>
          <a:xfrm>
            <a:off x="4343400" y="36576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UCC</a:t>
            </a:r>
            <a:endParaRPr lang="en-US" sz="2400" dirty="0"/>
          </a:p>
        </p:txBody>
      </p:sp>
      <p:sp>
        <p:nvSpPr>
          <p:cNvPr id="22" name="Oval 21"/>
          <p:cNvSpPr/>
          <p:nvPr/>
        </p:nvSpPr>
        <p:spPr>
          <a:xfrm>
            <a:off x="6400800" y="5257800"/>
            <a:ext cx="18288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Shannon</a:t>
            </a:r>
            <a:endParaRPr lang="en-US" sz="2400" dirty="0"/>
          </a:p>
        </p:txBody>
      </p:sp>
      <p:sp>
        <p:nvSpPr>
          <p:cNvPr id="2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Choosing a Modern Language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3400" y="1371600"/>
            <a:ext cx="858574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sz="2400" dirty="0" smtClean="0"/>
          </a:p>
          <a:p>
            <a:r>
              <a:rPr lang="en-IE" sz="2800" dirty="0" smtClean="0"/>
              <a:t>Certain colleges DO NOT require a Modern Language as a </a:t>
            </a:r>
          </a:p>
          <a:p>
            <a:r>
              <a:rPr lang="en-IE" sz="2800" dirty="0" smtClean="0"/>
              <a:t>Leaving Cert Subject for entry to certain courses. </a:t>
            </a:r>
          </a:p>
          <a:p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6400800" y="36576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LIT</a:t>
            </a:r>
            <a:endParaRPr lang="en-US" sz="2400" dirty="0"/>
          </a:p>
        </p:txBody>
      </p:sp>
      <p:sp>
        <p:nvSpPr>
          <p:cNvPr id="18" name="Oval 17"/>
          <p:cNvSpPr/>
          <p:nvPr/>
        </p:nvSpPr>
        <p:spPr>
          <a:xfrm>
            <a:off x="533400" y="36576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UL</a:t>
            </a:r>
            <a:endParaRPr lang="en-US" sz="2400" dirty="0"/>
          </a:p>
        </p:txBody>
      </p:sp>
      <p:sp>
        <p:nvSpPr>
          <p:cNvPr id="19" name="Oval 18"/>
          <p:cNvSpPr/>
          <p:nvPr/>
        </p:nvSpPr>
        <p:spPr>
          <a:xfrm>
            <a:off x="2514600" y="36576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GMIT</a:t>
            </a:r>
            <a:endParaRPr lang="en-US" sz="2400" dirty="0"/>
          </a:p>
        </p:txBody>
      </p:sp>
      <p:sp>
        <p:nvSpPr>
          <p:cNvPr id="20" name="Oval 19"/>
          <p:cNvSpPr/>
          <p:nvPr/>
        </p:nvSpPr>
        <p:spPr>
          <a:xfrm>
            <a:off x="4343400" y="36576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AIT</a:t>
            </a:r>
            <a:endParaRPr lang="en-US" sz="2400" dirty="0"/>
          </a:p>
        </p:txBody>
      </p:sp>
      <p:sp>
        <p:nvSpPr>
          <p:cNvPr id="2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Choosing a Modern Language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600" dirty="0" smtClean="0"/>
              <a:t>Date		Careers 		Mr. Courtney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19200"/>
            <a:ext cx="30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1:	My Career Interests 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00200"/>
            <a:ext cx="4114800" cy="516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323" y="764808"/>
            <a:ext cx="872557" cy="580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2743200" y="3886200"/>
            <a:ext cx="2133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Veterinary Medicine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3400" y="1600200"/>
            <a:ext cx="78701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These courses in these colleges include but are not limited to:</a:t>
            </a:r>
          </a:p>
          <a:p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304800" y="3733800"/>
            <a:ext cx="19812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Speech and Language</a:t>
            </a:r>
            <a:endParaRPr lang="en-US" sz="2400" dirty="0"/>
          </a:p>
        </p:txBody>
      </p:sp>
      <p:sp>
        <p:nvSpPr>
          <p:cNvPr id="13" name="Oval 12"/>
          <p:cNvSpPr/>
          <p:nvPr/>
        </p:nvSpPr>
        <p:spPr>
          <a:xfrm>
            <a:off x="5029200" y="4038600"/>
            <a:ext cx="32004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Biotechnology</a:t>
            </a:r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7010400" y="2819400"/>
            <a:ext cx="2133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Medicine</a:t>
            </a:r>
            <a:endParaRPr lang="en-US" sz="2400" dirty="0"/>
          </a:p>
        </p:txBody>
      </p:sp>
      <p:sp>
        <p:nvSpPr>
          <p:cNvPr id="18" name="Oval 17"/>
          <p:cNvSpPr/>
          <p:nvPr/>
        </p:nvSpPr>
        <p:spPr>
          <a:xfrm>
            <a:off x="381000" y="28194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Arts</a:t>
            </a:r>
            <a:endParaRPr lang="en-US" sz="2400" dirty="0"/>
          </a:p>
        </p:txBody>
      </p:sp>
      <p:sp>
        <p:nvSpPr>
          <p:cNvPr id="19" name="Oval 18"/>
          <p:cNvSpPr/>
          <p:nvPr/>
        </p:nvSpPr>
        <p:spPr>
          <a:xfrm>
            <a:off x="2362200" y="2819400"/>
            <a:ext cx="2286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Commerce</a:t>
            </a:r>
            <a:endParaRPr lang="en-US" sz="2400" dirty="0"/>
          </a:p>
        </p:txBody>
      </p:sp>
      <p:sp>
        <p:nvSpPr>
          <p:cNvPr id="20" name="Oval 19"/>
          <p:cNvSpPr/>
          <p:nvPr/>
        </p:nvSpPr>
        <p:spPr>
          <a:xfrm>
            <a:off x="5181600" y="28194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Law</a:t>
            </a:r>
            <a:endParaRPr lang="en-US" sz="2400" dirty="0"/>
          </a:p>
        </p:txBody>
      </p:sp>
      <p:sp>
        <p:nvSpPr>
          <p:cNvPr id="22" name="Oval 21"/>
          <p:cNvSpPr/>
          <p:nvPr/>
        </p:nvSpPr>
        <p:spPr>
          <a:xfrm>
            <a:off x="3276600" y="5562600"/>
            <a:ext cx="2819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And many more...</a:t>
            </a:r>
            <a:endParaRPr lang="en-US" sz="2400" dirty="0"/>
          </a:p>
        </p:txBody>
      </p:sp>
      <p:sp>
        <p:nvSpPr>
          <p:cNvPr id="1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Choosing a Modern Language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3400" y="1600200"/>
            <a:ext cx="6640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Courses that DO NOT require a Modern Language </a:t>
            </a:r>
          </a:p>
          <a:p>
            <a:endParaRPr lang="en-US" sz="2400" dirty="0"/>
          </a:p>
        </p:txBody>
      </p:sp>
      <p:sp>
        <p:nvSpPr>
          <p:cNvPr id="13" name="Oval 12"/>
          <p:cNvSpPr/>
          <p:nvPr/>
        </p:nvSpPr>
        <p:spPr>
          <a:xfrm>
            <a:off x="609600" y="3886200"/>
            <a:ext cx="32004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Engineering</a:t>
            </a:r>
            <a:endParaRPr lang="en-US" sz="2400" dirty="0"/>
          </a:p>
        </p:txBody>
      </p:sp>
      <p:sp>
        <p:nvSpPr>
          <p:cNvPr id="18" name="Oval 17"/>
          <p:cNvSpPr/>
          <p:nvPr/>
        </p:nvSpPr>
        <p:spPr>
          <a:xfrm>
            <a:off x="381000" y="2819400"/>
            <a:ext cx="1752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Nursing</a:t>
            </a:r>
            <a:endParaRPr lang="en-US" sz="2400" dirty="0"/>
          </a:p>
        </p:txBody>
      </p:sp>
      <p:sp>
        <p:nvSpPr>
          <p:cNvPr id="19" name="Oval 18"/>
          <p:cNvSpPr/>
          <p:nvPr/>
        </p:nvSpPr>
        <p:spPr>
          <a:xfrm>
            <a:off x="3352800" y="2895600"/>
            <a:ext cx="2286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General Science</a:t>
            </a:r>
            <a:endParaRPr lang="en-US" sz="2400" dirty="0"/>
          </a:p>
        </p:txBody>
      </p:sp>
      <p:sp>
        <p:nvSpPr>
          <p:cNvPr id="20" name="Oval 19"/>
          <p:cNvSpPr/>
          <p:nvPr/>
        </p:nvSpPr>
        <p:spPr>
          <a:xfrm>
            <a:off x="6096000" y="2514600"/>
            <a:ext cx="25146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Financial Maths &amp;</a:t>
            </a:r>
          </a:p>
          <a:p>
            <a:pPr algn="ctr"/>
            <a:r>
              <a:rPr lang="en-IE" sz="2400" dirty="0" smtClean="0"/>
              <a:t>Economics*</a:t>
            </a:r>
            <a:endParaRPr lang="en-US" sz="2400" dirty="0"/>
          </a:p>
        </p:txBody>
      </p:sp>
      <p:sp>
        <p:nvSpPr>
          <p:cNvPr id="1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Choosing a Modern Language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191000" y="4038600"/>
            <a:ext cx="32004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Biomedical Science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0" y="6248400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* Or a lab science subject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0" name="Title 16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IE" dirty="0" smtClean="0"/>
              <a:t>Choosing the remaining 4 subjects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600200"/>
            <a:ext cx="8463151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sz="2800" dirty="0" smtClean="0"/>
              <a:t>What subjects do I like?</a:t>
            </a:r>
          </a:p>
          <a:p>
            <a:pPr>
              <a:buFont typeface="Arial" pitchFamily="34" charset="0"/>
              <a:buChar char="•"/>
            </a:pPr>
            <a:endParaRPr lang="en-IE" sz="2800" dirty="0" smtClean="0"/>
          </a:p>
          <a:p>
            <a:pPr>
              <a:buFont typeface="Arial" pitchFamily="34" charset="0"/>
              <a:buChar char="•"/>
            </a:pPr>
            <a:r>
              <a:rPr lang="en-IE" sz="2800" dirty="0" smtClean="0"/>
              <a:t>What subjects am I good at?</a:t>
            </a:r>
          </a:p>
          <a:p>
            <a:pPr>
              <a:buFont typeface="Arial" pitchFamily="34" charset="0"/>
              <a:buChar char="•"/>
            </a:pPr>
            <a:endParaRPr lang="en-IE" sz="2800" dirty="0" smtClean="0"/>
          </a:p>
          <a:p>
            <a:pPr>
              <a:buFont typeface="Arial" pitchFamily="34" charset="0"/>
              <a:buChar char="•"/>
            </a:pPr>
            <a:r>
              <a:rPr lang="en-IE" sz="2800" dirty="0" smtClean="0"/>
              <a:t>What subjects might I need in the future?</a:t>
            </a:r>
          </a:p>
          <a:p>
            <a:pPr>
              <a:buFont typeface="Arial" pitchFamily="34" charset="0"/>
              <a:buChar char="•"/>
            </a:pPr>
            <a:endParaRPr lang="en-IE" sz="2800" dirty="0" smtClean="0"/>
          </a:p>
          <a:p>
            <a:pPr>
              <a:buFont typeface="Arial" pitchFamily="34" charset="0"/>
              <a:buChar char="•"/>
            </a:pPr>
            <a:r>
              <a:rPr lang="en-IE" sz="2800" dirty="0" smtClean="0"/>
              <a:t>What does my CAT4 learning Profile suggest? </a:t>
            </a:r>
          </a:p>
          <a:p>
            <a:pPr>
              <a:buFont typeface="Arial" pitchFamily="34" charset="0"/>
              <a:buChar char="•"/>
            </a:pPr>
            <a:endParaRPr lang="en-IE" sz="2800" dirty="0" smtClean="0"/>
          </a:p>
          <a:p>
            <a:pPr>
              <a:buFont typeface="Arial" pitchFamily="34" charset="0"/>
              <a:buChar char="•"/>
            </a:pPr>
            <a:r>
              <a:rPr lang="en-IE" sz="2800" dirty="0" smtClean="0"/>
              <a:t>Do I enjoy the practical or the discussion type subjects? </a:t>
            </a:r>
          </a:p>
          <a:p>
            <a:pPr>
              <a:buFont typeface="Arial" pitchFamily="34" charset="0"/>
              <a:buChar char="•"/>
            </a:pPr>
            <a:endParaRPr lang="en-IE" sz="2800" dirty="0" smtClean="0"/>
          </a:p>
          <a:p>
            <a:pPr>
              <a:buFont typeface="Arial" pitchFamily="34" charset="0"/>
              <a:buChar char="•"/>
            </a:pPr>
            <a:r>
              <a:rPr lang="en-IE" sz="2800" dirty="0" smtClean="0"/>
              <a:t>What are my interests?  </a:t>
            </a:r>
            <a:endParaRPr lang="en-US" sz="2800" dirty="0"/>
          </a:p>
        </p:txBody>
      </p:sp>
      <p:pic>
        <p:nvPicPr>
          <p:cNvPr id="15" name="Picture 11" descr="C:\Users\Tina\AppData\Local\Microsoft\Windows\Temporary Internet Files\Content.IE5\W0AYSFXJ\Like-Dislike-Stamps_8503-l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524000"/>
            <a:ext cx="2534195" cy="16894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3962400" y="48768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Visual Art</a:t>
            </a:r>
            <a:endParaRPr lang="en-US" sz="2400" dirty="0">
              <a:solidFill>
                <a:srgbClr val="FFC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3733800" y="2286000"/>
            <a:ext cx="18288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Music </a:t>
            </a:r>
            <a:endParaRPr lang="en-US" sz="2400" dirty="0"/>
          </a:p>
        </p:txBody>
      </p:sp>
      <p:sp>
        <p:nvSpPr>
          <p:cNvPr id="13" name="Oval 12"/>
          <p:cNvSpPr/>
          <p:nvPr/>
        </p:nvSpPr>
        <p:spPr>
          <a:xfrm>
            <a:off x="3581400" y="3429000"/>
            <a:ext cx="2133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Home</a:t>
            </a:r>
          </a:p>
          <a:p>
            <a:pPr algn="ctr"/>
            <a:r>
              <a:rPr lang="en-IE" sz="2400" dirty="0" smtClean="0"/>
              <a:t>Economics </a:t>
            </a:r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685800" y="3124200"/>
            <a:ext cx="1676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History </a:t>
            </a:r>
            <a:endParaRPr lang="en-US" sz="2400" dirty="0"/>
          </a:p>
        </p:txBody>
      </p:sp>
      <p:sp>
        <p:nvSpPr>
          <p:cNvPr id="18" name="Oval 17"/>
          <p:cNvSpPr/>
          <p:nvPr/>
        </p:nvSpPr>
        <p:spPr>
          <a:xfrm>
            <a:off x="6781800" y="2133600"/>
            <a:ext cx="1676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Science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33400" y="4191000"/>
            <a:ext cx="19050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smtClean="0">
                <a:solidFill>
                  <a:srgbClr val="FFFF00"/>
                </a:solidFill>
              </a:rPr>
              <a:t>Business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81000" y="2209800"/>
            <a:ext cx="2362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Geography </a:t>
            </a:r>
            <a:endParaRPr lang="en-US" sz="2400" dirty="0"/>
          </a:p>
        </p:txBody>
      </p:sp>
      <p:sp>
        <p:nvSpPr>
          <p:cNvPr id="22" name="Oval 21"/>
          <p:cNvSpPr/>
          <p:nvPr/>
        </p:nvSpPr>
        <p:spPr>
          <a:xfrm>
            <a:off x="6553200" y="3200400"/>
            <a:ext cx="19812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Technical Graphics</a:t>
            </a:r>
          </a:p>
        </p:txBody>
      </p:sp>
      <p:sp>
        <p:nvSpPr>
          <p:cNvPr id="2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What subjects are available?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1371600"/>
            <a:ext cx="81774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dirty="0" smtClean="0"/>
              <a:t>Communicative		Creative		Technical</a:t>
            </a:r>
            <a:endParaRPr lang="en-US" sz="3200" dirty="0"/>
          </a:p>
        </p:txBody>
      </p:sp>
      <p:sp>
        <p:nvSpPr>
          <p:cNvPr id="15" name="Oval 14"/>
          <p:cNvSpPr/>
          <p:nvPr/>
        </p:nvSpPr>
        <p:spPr>
          <a:xfrm>
            <a:off x="6248400" y="4343400"/>
            <a:ext cx="2667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Materials Technology Wood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400800" y="5638800"/>
            <a:ext cx="2362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Technology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28600" y="5791200"/>
            <a:ext cx="597516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IE" dirty="0" smtClean="0"/>
              <a:t>Yellow subjects unfold into 3/4 separate Leaving Cert Subjects</a:t>
            </a:r>
          </a:p>
          <a:p>
            <a:r>
              <a:rPr lang="en-IE" dirty="0" smtClean="0"/>
              <a:t>Orange subjects change name for Leaving Cert</a:t>
            </a:r>
          </a:p>
          <a:p>
            <a:r>
              <a:rPr lang="en-IE" dirty="0" smtClean="0"/>
              <a:t>White subjects available as Leaving cert Subjects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381000" y="3810000"/>
            <a:ext cx="1828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Business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Subjects that unfold?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5029200" y="5410200"/>
            <a:ext cx="2438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Economics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4876800" y="4038600"/>
            <a:ext cx="2362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Accounting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5181600" y="2667000"/>
            <a:ext cx="1828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Business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1600200"/>
            <a:ext cx="2167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dirty="0" smtClean="0"/>
              <a:t>Junior Cycle</a:t>
            </a:r>
            <a:endParaRPr lang="en-US" sz="3200" dirty="0"/>
          </a:p>
        </p:txBody>
      </p:sp>
      <p:sp>
        <p:nvSpPr>
          <p:cNvPr id="28" name="Rectangle 27"/>
          <p:cNvSpPr/>
          <p:nvPr/>
        </p:nvSpPr>
        <p:spPr>
          <a:xfrm>
            <a:off x="5029200" y="1524000"/>
            <a:ext cx="22120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dirty="0" smtClean="0"/>
              <a:t>Senior Cycle</a:t>
            </a:r>
            <a:endParaRPr lang="en-US" sz="3200" dirty="0"/>
          </a:p>
        </p:txBody>
      </p:sp>
      <p:cxnSp>
        <p:nvCxnSpPr>
          <p:cNvPr id="30" name="Straight Arrow Connector 29"/>
          <p:cNvCxnSpPr>
            <a:stCxn id="19" idx="6"/>
            <a:endCxn id="26" idx="2"/>
          </p:cNvCxnSpPr>
          <p:nvPr/>
        </p:nvCxnSpPr>
        <p:spPr>
          <a:xfrm flipV="1">
            <a:off x="2209800" y="3009900"/>
            <a:ext cx="29718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6"/>
            <a:endCxn id="24" idx="2"/>
          </p:cNvCxnSpPr>
          <p:nvPr/>
        </p:nvCxnSpPr>
        <p:spPr>
          <a:xfrm>
            <a:off x="2209800" y="4152900"/>
            <a:ext cx="2667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" idx="6"/>
            <a:endCxn id="23" idx="2"/>
          </p:cNvCxnSpPr>
          <p:nvPr/>
        </p:nvCxnSpPr>
        <p:spPr>
          <a:xfrm>
            <a:off x="2209800" y="4152900"/>
            <a:ext cx="28194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4800" y="4800600"/>
            <a:ext cx="232332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IE" dirty="0" smtClean="0"/>
              <a:t>Subject Course Areas</a:t>
            </a:r>
          </a:p>
          <a:p>
            <a:r>
              <a:rPr lang="en-IE" dirty="0" smtClean="0"/>
              <a:t>develop into individual</a:t>
            </a:r>
          </a:p>
          <a:p>
            <a:r>
              <a:rPr lang="en-IE" dirty="0" smtClean="0"/>
              <a:t>subjects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381000" y="3810000"/>
            <a:ext cx="1828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Science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Subjects that unfold?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5181600" y="4495800"/>
            <a:ext cx="2438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Biology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5105400" y="3352800"/>
            <a:ext cx="2362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Chemistry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5181600" y="2209800"/>
            <a:ext cx="1828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Physics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1600200"/>
            <a:ext cx="2167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dirty="0" smtClean="0"/>
              <a:t>Junior Cycle</a:t>
            </a:r>
            <a:endParaRPr lang="en-US" sz="3200" dirty="0"/>
          </a:p>
        </p:txBody>
      </p:sp>
      <p:sp>
        <p:nvSpPr>
          <p:cNvPr id="28" name="Rectangle 27"/>
          <p:cNvSpPr/>
          <p:nvPr/>
        </p:nvSpPr>
        <p:spPr>
          <a:xfrm>
            <a:off x="5029200" y="1524000"/>
            <a:ext cx="22120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dirty="0" smtClean="0"/>
              <a:t>Senior Cycle</a:t>
            </a:r>
            <a:endParaRPr lang="en-US" sz="3200" dirty="0"/>
          </a:p>
        </p:txBody>
      </p:sp>
      <p:cxnSp>
        <p:nvCxnSpPr>
          <p:cNvPr id="30" name="Straight Arrow Connector 29"/>
          <p:cNvCxnSpPr>
            <a:stCxn id="19" idx="6"/>
            <a:endCxn id="26" idx="2"/>
          </p:cNvCxnSpPr>
          <p:nvPr/>
        </p:nvCxnSpPr>
        <p:spPr>
          <a:xfrm flipV="1">
            <a:off x="2209800" y="2552700"/>
            <a:ext cx="29718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6"/>
            <a:endCxn id="24" idx="2"/>
          </p:cNvCxnSpPr>
          <p:nvPr/>
        </p:nvCxnSpPr>
        <p:spPr>
          <a:xfrm flipV="1">
            <a:off x="2209800" y="3695700"/>
            <a:ext cx="2895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" idx="6"/>
            <a:endCxn id="23" idx="2"/>
          </p:cNvCxnSpPr>
          <p:nvPr/>
        </p:nvCxnSpPr>
        <p:spPr>
          <a:xfrm>
            <a:off x="2209800" y="4152900"/>
            <a:ext cx="2971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4800" y="4800600"/>
            <a:ext cx="232332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IE" dirty="0" smtClean="0"/>
              <a:t>Subject Course Areas</a:t>
            </a:r>
          </a:p>
          <a:p>
            <a:r>
              <a:rPr lang="en-IE" dirty="0" smtClean="0"/>
              <a:t>develop into individual</a:t>
            </a:r>
          </a:p>
          <a:p>
            <a:r>
              <a:rPr lang="en-IE" dirty="0" smtClean="0"/>
              <a:t>subjects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334000" y="5638800"/>
            <a:ext cx="2514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Agricultural Science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20" name="Straight Arrow Connector 19"/>
          <p:cNvCxnSpPr>
            <a:stCxn id="19" idx="6"/>
            <a:endCxn id="18" idx="2"/>
          </p:cNvCxnSpPr>
          <p:nvPr/>
        </p:nvCxnSpPr>
        <p:spPr>
          <a:xfrm>
            <a:off x="2209800" y="4152900"/>
            <a:ext cx="31242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2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Subjects that unfold?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533400" y="4572000"/>
            <a:ext cx="2438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Biology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533400" y="3581400"/>
            <a:ext cx="2362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Chemistry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62000" y="2514600"/>
            <a:ext cx="1828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Physics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57200" y="5638800"/>
            <a:ext cx="2514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Agricultural Science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1219200"/>
            <a:ext cx="83379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A student may need 1 or 2 of these lab science subjects </a:t>
            </a:r>
          </a:p>
          <a:p>
            <a:r>
              <a:rPr lang="en-IE" sz="2800" dirty="0" smtClean="0"/>
              <a:t>for entry onto STEM based college courses.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3276600" y="243840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Science 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Engineering 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Medicine 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Dentistry 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Veterinary 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Pharmacy 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Physiotherapy 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Radiography 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Nursing </a:t>
            </a:r>
            <a:endParaRPr lang="en-IE" sz="2800" dirty="0">
              <a:solidFill>
                <a:srgbClr val="00B0F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86400" y="243840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Occupational Therapy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Speech Therapy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Medical Lab. Science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Dietetics</a:t>
            </a:r>
          </a:p>
          <a:p>
            <a:pPr>
              <a:defRPr/>
            </a:pPr>
            <a:r>
              <a:rPr lang="en-IE" sz="2800" dirty="0" smtClean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Optometry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2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History and Geography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533400" y="4572000"/>
            <a:ext cx="2438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Geography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533400" y="3581400"/>
            <a:ext cx="2362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History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505200" y="5867400"/>
            <a:ext cx="1828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English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57200" y="5638800"/>
            <a:ext cx="2514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A Language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1219200"/>
            <a:ext cx="727763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Suitable subjects for students wishing to pursue a</a:t>
            </a:r>
          </a:p>
          <a:p>
            <a:r>
              <a:rPr lang="en-IE" sz="2400" dirty="0" smtClean="0"/>
              <a:t>Bachelor of Arts Degree in the future.  The most popular </a:t>
            </a:r>
          </a:p>
          <a:p>
            <a:r>
              <a:rPr lang="en-IE" sz="2400" dirty="0" smtClean="0"/>
              <a:t>Course for Leaving cert Students to study.</a:t>
            </a:r>
          </a:p>
          <a:p>
            <a:endParaRPr lang="en-IE" sz="2800" dirty="0" smtClean="0"/>
          </a:p>
          <a:p>
            <a:r>
              <a:rPr lang="en-IE" sz="2400" dirty="0" smtClean="0"/>
              <a:t>Students in University pick 3.</a:t>
            </a:r>
            <a:endParaRPr lang="en-US" sz="2400" dirty="0"/>
          </a:p>
        </p:txBody>
      </p:sp>
      <p:sp>
        <p:nvSpPr>
          <p:cNvPr id="11" name="Oval 10"/>
          <p:cNvSpPr/>
          <p:nvPr/>
        </p:nvSpPr>
        <p:spPr>
          <a:xfrm>
            <a:off x="6248400" y="5943600"/>
            <a:ext cx="2362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Philosophy.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352800" y="3733800"/>
            <a:ext cx="2438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Sociology and Politics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429000" y="4800600"/>
            <a:ext cx="2438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Archaeology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67400" y="2743200"/>
            <a:ext cx="2438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Legal Studies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172200" y="3810000"/>
            <a:ext cx="2438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Economics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324600" y="5105400"/>
            <a:ext cx="2438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FF00"/>
                </a:solidFill>
              </a:rPr>
              <a:t>Maths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609600" y="2209800"/>
            <a:ext cx="1676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Visual Art</a:t>
            </a:r>
            <a:endParaRPr lang="en-US" sz="2400" dirty="0">
              <a:solidFill>
                <a:srgbClr val="FFC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609600" y="3657600"/>
            <a:ext cx="19812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Technical Graphics</a:t>
            </a:r>
          </a:p>
        </p:txBody>
      </p:sp>
      <p:sp>
        <p:nvSpPr>
          <p:cNvPr id="2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Subjects that change names?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81000" y="5257800"/>
            <a:ext cx="2667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Materials Technology Wood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1447800"/>
            <a:ext cx="1914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Junior Cycle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5105400" y="1524000"/>
            <a:ext cx="1954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Senior Cycle</a:t>
            </a:r>
            <a:endParaRPr lang="en-US" sz="2800" dirty="0"/>
          </a:p>
        </p:txBody>
      </p:sp>
      <p:sp>
        <p:nvSpPr>
          <p:cNvPr id="26" name="Oval 25"/>
          <p:cNvSpPr/>
          <p:nvPr/>
        </p:nvSpPr>
        <p:spPr>
          <a:xfrm>
            <a:off x="5257800" y="23622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Art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43400" y="3429000"/>
            <a:ext cx="33528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DCG </a:t>
            </a:r>
          </a:p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Design and Communication  Graphics</a:t>
            </a:r>
          </a:p>
        </p:txBody>
      </p:sp>
      <p:sp>
        <p:nvSpPr>
          <p:cNvPr id="28" name="Oval 27"/>
          <p:cNvSpPr/>
          <p:nvPr/>
        </p:nvSpPr>
        <p:spPr>
          <a:xfrm>
            <a:off x="4800600" y="5334000"/>
            <a:ext cx="2667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Construction</a:t>
            </a:r>
            <a:endParaRPr lang="en-US" sz="2400" dirty="0">
              <a:solidFill>
                <a:srgbClr val="FFC000"/>
              </a:solidFill>
            </a:endParaRPr>
          </a:p>
        </p:txBody>
      </p:sp>
      <p:cxnSp>
        <p:nvCxnSpPr>
          <p:cNvPr id="30" name="Straight Arrow Connector 29"/>
          <p:cNvCxnSpPr>
            <a:stCxn id="11" idx="6"/>
            <a:endCxn id="26" idx="2"/>
          </p:cNvCxnSpPr>
          <p:nvPr/>
        </p:nvCxnSpPr>
        <p:spPr>
          <a:xfrm>
            <a:off x="2286000" y="2667000"/>
            <a:ext cx="2971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6"/>
            <a:endCxn id="27" idx="2"/>
          </p:cNvCxnSpPr>
          <p:nvPr/>
        </p:nvCxnSpPr>
        <p:spPr>
          <a:xfrm>
            <a:off x="2590800" y="4152900"/>
            <a:ext cx="1752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5" idx="6"/>
            <a:endCxn id="28" idx="2"/>
          </p:cNvCxnSpPr>
          <p:nvPr/>
        </p:nvCxnSpPr>
        <p:spPr>
          <a:xfrm>
            <a:off x="3048000" y="58293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381000" y="1905000"/>
            <a:ext cx="19050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Your Subject </a:t>
            </a:r>
          </a:p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Teacher</a:t>
            </a:r>
            <a:endParaRPr lang="en-US" sz="2400" dirty="0">
              <a:solidFill>
                <a:srgbClr val="FFC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25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E" dirty="0" smtClean="0"/>
              <a:t>Where can I get more information?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52400" y="3962400"/>
            <a:ext cx="2667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Siblings, family and friends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00400" y="1524000"/>
            <a:ext cx="5715000" cy="388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Does it get more difficult?</a:t>
            </a:r>
          </a:p>
          <a:p>
            <a:pPr algn="ctr"/>
            <a:endParaRPr lang="en-IE" sz="2400" dirty="0" smtClean="0">
              <a:solidFill>
                <a:srgbClr val="FFC000"/>
              </a:solidFill>
            </a:endParaRPr>
          </a:p>
          <a:p>
            <a:pPr algn="ctr"/>
            <a:endParaRPr lang="en-IE" sz="2400" dirty="0" smtClean="0">
              <a:solidFill>
                <a:srgbClr val="FFC000"/>
              </a:solidFill>
            </a:endParaRPr>
          </a:p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Is there more/less practical work?</a:t>
            </a:r>
          </a:p>
          <a:p>
            <a:pPr algn="ctr"/>
            <a:endParaRPr lang="en-IE" sz="2400" dirty="0" smtClean="0">
              <a:solidFill>
                <a:srgbClr val="FFC000"/>
              </a:solidFill>
            </a:endParaRPr>
          </a:p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How is this subject assessed?</a:t>
            </a:r>
          </a:p>
          <a:p>
            <a:pPr algn="ctr"/>
            <a:endParaRPr lang="en-IE" sz="2400" dirty="0" smtClean="0">
              <a:solidFill>
                <a:srgbClr val="FFC000"/>
              </a:solidFill>
            </a:endParaRPr>
          </a:p>
          <a:p>
            <a:pPr algn="ctr"/>
            <a:endParaRPr lang="en-US" sz="2400" dirty="0">
              <a:solidFill>
                <a:srgbClr val="FFC000"/>
              </a:solidFill>
            </a:endParaRPr>
          </a:p>
        </p:txBody>
      </p:sp>
      <p:cxnSp>
        <p:nvCxnSpPr>
          <p:cNvPr id="30" name="Straight Arrow Connector 29"/>
          <p:cNvCxnSpPr>
            <a:stCxn id="11" idx="6"/>
            <a:endCxn id="26" idx="2"/>
          </p:cNvCxnSpPr>
          <p:nvPr/>
        </p:nvCxnSpPr>
        <p:spPr>
          <a:xfrm>
            <a:off x="2286000" y="2514600"/>
            <a:ext cx="914400" cy="952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5" idx="6"/>
            <a:endCxn id="26" idx="2"/>
          </p:cNvCxnSpPr>
          <p:nvPr/>
        </p:nvCxnSpPr>
        <p:spPr>
          <a:xfrm flipV="1">
            <a:off x="2819400" y="3467100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381000" y="5334000"/>
            <a:ext cx="19050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online</a:t>
            </a:r>
            <a:endParaRPr lang="en-US" sz="2400" dirty="0">
              <a:solidFill>
                <a:srgbClr val="FFC000"/>
              </a:solidFill>
            </a:endParaRPr>
          </a:p>
        </p:txBody>
      </p:sp>
      <p:cxnSp>
        <p:nvCxnSpPr>
          <p:cNvPr id="65" name="Straight Arrow Connector 64"/>
          <p:cNvCxnSpPr>
            <a:stCxn id="58" idx="6"/>
            <a:endCxn id="68" idx="2"/>
          </p:cNvCxnSpPr>
          <p:nvPr/>
        </p:nvCxnSpPr>
        <p:spPr>
          <a:xfrm>
            <a:off x="2286000" y="5943600"/>
            <a:ext cx="19812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4267200" y="5562600"/>
            <a:ext cx="2667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rgbClr val="FFC000"/>
                </a:solidFill>
              </a:rPr>
              <a:t>www.ncca.ie</a:t>
            </a:r>
            <a:endParaRPr lang="en-US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1371600"/>
            <a:ext cx="211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My Career Interests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057400"/>
            <a:ext cx="814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R – Realistic	likes working with hands / body /outside /doing / making 	_____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2667000"/>
            <a:ext cx="814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I – Investigative	likes asking questions and solving problems 		_____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288268"/>
            <a:ext cx="814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A – Artistic	likes to be creative / designing / making 		_____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3810000"/>
            <a:ext cx="814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S – Social 		likes working with people (helping / caring / showing) 	_____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4419600"/>
            <a:ext cx="814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E – Enterprising	likes persuading others / performing 			 _____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5105400"/>
            <a:ext cx="814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C – conventional 	likes to be organised and have clear instructions		_____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6019800"/>
            <a:ext cx="470994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IE" dirty="0" smtClean="0"/>
              <a:t>My Interest Code 		____    ____   ____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772400" y="1371600"/>
            <a:ext cx="1054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My Score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323" y="764808"/>
            <a:ext cx="872557" cy="580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10" name="Title 16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IE" dirty="0" smtClean="0"/>
              <a:t>Summary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600200"/>
            <a:ext cx="840396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Your will be choosing a Modern Language and 4 subjects</a:t>
            </a:r>
          </a:p>
          <a:p>
            <a:r>
              <a:rPr lang="en-IE" sz="2800" dirty="0" smtClean="0"/>
              <a:t>to study for your Junior Cycle.</a:t>
            </a:r>
          </a:p>
          <a:p>
            <a:endParaRPr lang="en-IE" sz="2800" dirty="0" smtClean="0"/>
          </a:p>
          <a:p>
            <a:r>
              <a:rPr lang="en-IE" sz="2800" dirty="0" smtClean="0"/>
              <a:t>Your choices include:</a:t>
            </a:r>
          </a:p>
          <a:p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33400" y="35052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altLang="en-US" sz="3600" dirty="0" smtClean="0">
                <a:solidFill>
                  <a:srgbClr val="0070C0"/>
                </a:solidFill>
                <a:latin typeface="Segoe UI" pitchFamily="34" charset="0"/>
                <a:ea typeface="ＭＳ Ｐゴシック" pitchFamily="34" charset="-128"/>
                <a:cs typeface="Segoe UI" pitchFamily="34" charset="0"/>
              </a:rPr>
              <a:t>Science</a:t>
            </a:r>
          </a:p>
          <a:p>
            <a:r>
              <a:rPr lang="en-IE" altLang="en-US" sz="3600" dirty="0" smtClean="0">
                <a:solidFill>
                  <a:srgbClr val="0070C0"/>
                </a:solidFill>
                <a:latin typeface="Segoe UI" pitchFamily="34" charset="0"/>
                <a:ea typeface="ＭＳ Ｐゴシック" pitchFamily="34" charset="-128"/>
                <a:cs typeface="Segoe UI" pitchFamily="34" charset="0"/>
              </a:rPr>
              <a:t>Business</a:t>
            </a:r>
          </a:p>
          <a:p>
            <a:r>
              <a:rPr lang="en-IE" altLang="en-US" sz="3600" dirty="0" smtClean="0">
                <a:solidFill>
                  <a:srgbClr val="0070C0"/>
                </a:solidFill>
                <a:latin typeface="Segoe UI" pitchFamily="34" charset="0"/>
                <a:ea typeface="ＭＳ Ｐゴシック" pitchFamily="34" charset="-128"/>
                <a:cs typeface="Segoe UI" pitchFamily="34" charset="0"/>
              </a:rPr>
              <a:t>Music</a:t>
            </a:r>
            <a:r>
              <a:rPr lang="en-IE" altLang="en-US" sz="3600" dirty="0" smtClean="0">
                <a:solidFill>
                  <a:srgbClr val="0070C0"/>
                </a:solidFill>
                <a:ea typeface="ＭＳ Ｐゴシック" pitchFamily="34" charset="-128"/>
              </a:rPr>
              <a:t>	</a:t>
            </a:r>
          </a:p>
          <a:p>
            <a:r>
              <a:rPr lang="en-IE" altLang="en-US" sz="3600" dirty="0" smtClean="0">
                <a:solidFill>
                  <a:srgbClr val="0070C0"/>
                </a:solidFill>
                <a:ea typeface="ＭＳ Ｐゴシック" pitchFamily="34" charset="-128"/>
              </a:rPr>
              <a:t>Materials Technology Wood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3000" y="3581400"/>
            <a:ext cx="4572000" cy="22498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IE" altLang="en-US" sz="3200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Visual Art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IE" altLang="en-US" sz="3200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Technology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IE" altLang="en-US" sz="3200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Technical Graphics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IE" altLang="en-US" sz="3200" dirty="0" smtClean="0">
                <a:solidFill>
                  <a:srgbClr val="0070C0"/>
                </a:solidFill>
                <a:latin typeface="Segoe UI" pitchFamily="34" charset="0"/>
                <a:cs typeface="Segoe UI" pitchFamily="34" charset="0"/>
              </a:rPr>
              <a:t>Home Economics</a:t>
            </a:r>
            <a:endParaRPr lang="en-IE" altLang="en-US" sz="3200" dirty="0">
              <a:solidFill>
                <a:srgbClr val="0070C0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676400"/>
            <a:ext cx="670100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The Modern Language I might choose will be</a:t>
            </a:r>
          </a:p>
          <a:p>
            <a:endParaRPr lang="en-IE" sz="2800" dirty="0" smtClean="0"/>
          </a:p>
          <a:p>
            <a:r>
              <a:rPr lang="en-IE" sz="2800" dirty="0" smtClean="0"/>
              <a:t>____________</a:t>
            </a:r>
          </a:p>
          <a:p>
            <a:endParaRPr lang="en-IE" sz="2800" dirty="0" smtClean="0"/>
          </a:p>
          <a:p>
            <a:r>
              <a:rPr lang="en-IE" sz="2800" dirty="0" smtClean="0"/>
              <a:t>The 4 Subjects I would consider are:</a:t>
            </a:r>
          </a:p>
          <a:p>
            <a:endParaRPr lang="en-IE" sz="2800" dirty="0" smtClean="0"/>
          </a:p>
          <a:p>
            <a:r>
              <a:rPr lang="en-IE" sz="2800" dirty="0" smtClean="0"/>
              <a:t>____________</a:t>
            </a:r>
          </a:p>
          <a:p>
            <a:r>
              <a:rPr lang="en-IE" sz="2800" dirty="0" smtClean="0"/>
              <a:t>____________</a:t>
            </a:r>
          </a:p>
          <a:p>
            <a:r>
              <a:rPr lang="en-IE" sz="2800" dirty="0" smtClean="0"/>
              <a:t>____________</a:t>
            </a:r>
          </a:p>
          <a:p>
            <a:r>
              <a:rPr lang="en-IE" sz="2800" smtClean="0"/>
              <a:t>____________</a:t>
            </a:r>
            <a:endParaRPr lang="en-IE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6202" y="929670"/>
            <a:ext cx="27272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Reflect and Share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900956"/>
            <a:ext cx="872557" cy="58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3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65562"/>
            <a:ext cx="5048363" cy="59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6324600" y="850067"/>
            <a:ext cx="258962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Read through your codes.</a:t>
            </a:r>
          </a:p>
          <a:p>
            <a:endParaRPr lang="en-IE" dirty="0" smtClean="0"/>
          </a:p>
          <a:p>
            <a:r>
              <a:rPr lang="en-IE" dirty="0" smtClean="0"/>
              <a:t>Look to see what people</a:t>
            </a:r>
          </a:p>
          <a:p>
            <a:r>
              <a:rPr lang="en-IE" dirty="0" smtClean="0"/>
              <a:t>With these interests like</a:t>
            </a:r>
          </a:p>
          <a:p>
            <a:r>
              <a:rPr lang="en-IE" dirty="0" smtClean="0"/>
              <a:t>To do.</a:t>
            </a:r>
          </a:p>
          <a:p>
            <a:endParaRPr lang="en-IE" dirty="0" smtClean="0"/>
          </a:p>
          <a:p>
            <a:r>
              <a:rPr lang="en-IE" dirty="0" smtClean="0"/>
              <a:t>Circle careers that you </a:t>
            </a:r>
          </a:p>
          <a:p>
            <a:r>
              <a:rPr lang="en-IE" dirty="0" smtClean="0"/>
              <a:t>might like to think about</a:t>
            </a:r>
          </a:p>
          <a:p>
            <a:r>
              <a:rPr lang="en-IE" dirty="0" smtClean="0"/>
              <a:t>In the future.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747523"/>
            <a:ext cx="2794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Reflect and share.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667000"/>
            <a:ext cx="9030293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I learned that my career interests are ___, ___ and ___.</a:t>
            </a:r>
          </a:p>
          <a:p>
            <a:endParaRPr lang="en-IE" sz="2800" dirty="0" smtClean="0"/>
          </a:p>
          <a:p>
            <a:r>
              <a:rPr lang="en-IE" sz="2800" dirty="0" smtClean="0"/>
              <a:t>People with these interests like to _____, _______ and ____.</a:t>
            </a:r>
          </a:p>
          <a:p>
            <a:endParaRPr lang="en-IE" sz="2800" dirty="0" smtClean="0"/>
          </a:p>
          <a:p>
            <a:r>
              <a:rPr lang="en-IE" sz="2800" dirty="0" smtClean="0"/>
              <a:t>Careers that might be of interest to me include</a:t>
            </a:r>
          </a:p>
          <a:p>
            <a:endParaRPr lang="en-IE" sz="2800" dirty="0" smtClean="0"/>
          </a:p>
          <a:p>
            <a:r>
              <a:rPr lang="en-IE" sz="2800" dirty="0" smtClean="0"/>
              <a:t>		_______	_________	 _________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323" y="764808"/>
            <a:ext cx="872557" cy="580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en-IE" dirty="0" smtClean="0"/>
              <a:t>1</a:t>
            </a:r>
            <a:r>
              <a:rPr lang="en-IE" baseline="30000" dirty="0" smtClean="0"/>
              <a:t>st</a:t>
            </a:r>
            <a:r>
              <a:rPr lang="en-IE" dirty="0" smtClean="0"/>
              <a:t> Year Careers Guidance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133600"/>
            <a:ext cx="6400800" cy="685800"/>
          </a:xfrm>
        </p:spPr>
        <p:txBody>
          <a:bodyPr/>
          <a:lstStyle/>
          <a:p>
            <a:r>
              <a:rPr lang="en-IE" dirty="0" smtClean="0"/>
              <a:t>2017 2018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352800"/>
            <a:ext cx="64100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Lesson 1	My Career Interests</a:t>
            </a:r>
          </a:p>
          <a:p>
            <a:r>
              <a:rPr lang="en-IE" sz="2400" b="1" dirty="0" smtClean="0"/>
              <a:t>Lesson 2	CAT4 Feedback</a:t>
            </a:r>
          </a:p>
          <a:p>
            <a:r>
              <a:rPr lang="en-IE" sz="2400" dirty="0" smtClean="0"/>
              <a:t>Lesson 3	Junior Cycle Subject Choices in PCA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Lesson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1905000"/>
            <a:ext cx="2376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CAT4 Feedback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895600"/>
            <a:ext cx="767447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sz="2800" dirty="0" smtClean="0"/>
              <a:t> what is the CAT4 and what’s assessed</a:t>
            </a:r>
          </a:p>
          <a:p>
            <a:pPr>
              <a:buFont typeface="Arial" pitchFamily="34" charset="0"/>
              <a:buChar char="•"/>
            </a:pPr>
            <a:r>
              <a:rPr lang="en-IE" sz="2800" dirty="0" smtClean="0"/>
              <a:t> type of results CAT4 gives us</a:t>
            </a:r>
          </a:p>
          <a:p>
            <a:pPr>
              <a:buFont typeface="Arial" pitchFamily="34" charset="0"/>
              <a:buChar char="•"/>
            </a:pPr>
            <a:r>
              <a:rPr lang="en-IE" sz="2800" dirty="0" smtClean="0"/>
              <a:t> how we can use these results in choosing subjects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036" y="76200"/>
            <a:ext cx="222556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8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IE" sz="3600" dirty="0" smtClean="0"/>
              <a:t>Date		Careers 		Mr. Courtney</a:t>
            </a:r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961" y="457200"/>
            <a:ext cx="872557" cy="58064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33400" y="1219200"/>
            <a:ext cx="258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Lesson 2:	CAT4 Feedback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07663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1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1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1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1291</Words>
  <Application>Microsoft Office PowerPoint</Application>
  <PresentationFormat>On-screen Show (4:3)</PresentationFormat>
  <Paragraphs>397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16</vt:i4>
      </vt:variant>
      <vt:variant>
        <vt:lpstr>Slide Titles</vt:lpstr>
      </vt:variant>
      <vt:variant>
        <vt:i4>41</vt:i4>
      </vt:variant>
    </vt:vector>
  </HeadingPairs>
  <TitlesOfParts>
    <vt:vector size="64" baseType="lpstr">
      <vt:lpstr>MS PGothic</vt:lpstr>
      <vt:lpstr>MS PGothic</vt:lpstr>
      <vt:lpstr>Arial</vt:lpstr>
      <vt:lpstr>Calibri</vt:lpstr>
      <vt:lpstr>Calibri Light</vt:lpstr>
      <vt:lpstr>Segoe UI</vt:lpstr>
      <vt:lpstr>Times New Roman</vt:lpstr>
      <vt:lpstr>Office Theme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8_Custom Design</vt:lpstr>
      <vt:lpstr>9_Custom Design</vt:lpstr>
      <vt:lpstr>10_Custom Design</vt:lpstr>
      <vt:lpstr>11_Custom Design</vt:lpstr>
      <vt:lpstr>12_Custom Design</vt:lpstr>
      <vt:lpstr>13_Custom Design</vt:lpstr>
      <vt:lpstr>14_Custom Design</vt:lpstr>
      <vt:lpstr>15_Custom Design</vt:lpstr>
      <vt:lpstr>1st Year Careers Guidance</vt:lpstr>
      <vt:lpstr>Lesson 1</vt:lpstr>
      <vt:lpstr>Date  Careers   Mr. Courtney</vt:lpstr>
      <vt:lpstr>PowerPoint Presentation</vt:lpstr>
      <vt:lpstr>PowerPoint Presentation</vt:lpstr>
      <vt:lpstr>PowerPoint Presentation</vt:lpstr>
      <vt:lpstr>1st Year Careers Guidance</vt:lpstr>
      <vt:lpstr>Lesson 2</vt:lpstr>
      <vt:lpstr>Date  Careers   Mr. Courtney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1st Year Careers Guidance</vt:lpstr>
      <vt:lpstr>Lesson 3</vt:lpstr>
      <vt:lpstr>Date  Careers   Mr. Courtney</vt:lpstr>
      <vt:lpstr>9 Subjects for Junior Cycle</vt:lpstr>
      <vt:lpstr>Choosing a Modern Language</vt:lpstr>
      <vt:lpstr>Choosing a Modern Language</vt:lpstr>
      <vt:lpstr>Choosing a Modern Language</vt:lpstr>
      <vt:lpstr>Choosing a Modern Language</vt:lpstr>
      <vt:lpstr>Choosing a Modern Language</vt:lpstr>
      <vt:lpstr>Choosing the remaining 4 subjects</vt:lpstr>
      <vt:lpstr>What subjects are available?</vt:lpstr>
      <vt:lpstr>Subjects that unfold?</vt:lpstr>
      <vt:lpstr>Subjects that unfold?</vt:lpstr>
      <vt:lpstr>Subjects that unfold?</vt:lpstr>
      <vt:lpstr>History and Geography</vt:lpstr>
      <vt:lpstr>Subjects that change names?</vt:lpstr>
      <vt:lpstr>Where can I get more information?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PCourtney</dc:creator>
  <cp:lastModifiedBy>Paul Courtney</cp:lastModifiedBy>
  <cp:revision>48</cp:revision>
  <dcterms:created xsi:type="dcterms:W3CDTF">2017-08-24T13:39:21Z</dcterms:created>
  <dcterms:modified xsi:type="dcterms:W3CDTF">2018-09-18T20:56:22Z</dcterms:modified>
</cp:coreProperties>
</file>